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0A2ABB-FDD8-3549-B43B-51070B7454B1}" v="108" dt="2025-07-15T20:29:37.982"/>
    <p1510:client id="{63793AFD-4789-B2D3-8599-199491F8F9C2}" v="9" dt="2025-07-16T13:00:27.9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4"/>
  </p:normalViewPr>
  <p:slideViewPr>
    <p:cSldViewPr snapToGrid="0">
      <p:cViewPr varScale="1">
        <p:scale>
          <a:sx n="106" d="100"/>
          <a:sy n="106" d="100"/>
        </p:scale>
        <p:origin x="79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9DA58-CC66-9B4C-8FC7-E41B496E2C6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6D6AE3A-FA73-8B41-A323-6FA92190F8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67792F1-CFE9-784E-89B3-A10FF07E0969}"/>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5" name="Footer Placeholder 4">
            <a:extLst>
              <a:ext uri="{FF2B5EF4-FFF2-40B4-BE49-F238E27FC236}">
                <a16:creationId xmlns:a16="http://schemas.microsoft.com/office/drawing/2014/main" id="{FB7477F0-638A-1346-880F-713CEBB725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F18916-B14B-E044-9122-0C1D63CDC694}"/>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1181656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DE2D-5490-AA48-A21F-1D4426BFE7F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D2611D4-0F90-684C-9DBD-AB3703EB45D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BEF7ED-272E-E648-8FD3-5156668505C0}"/>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5" name="Footer Placeholder 4">
            <a:extLst>
              <a:ext uri="{FF2B5EF4-FFF2-40B4-BE49-F238E27FC236}">
                <a16:creationId xmlns:a16="http://schemas.microsoft.com/office/drawing/2014/main" id="{9815E32F-C675-3345-9940-3AAF7D49E3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C7DACB-70A1-1645-BBE1-3AE57CFFAB68}"/>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858267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820A-B6A6-1249-B40C-4BD506F089D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7819087-030C-984E-8CE1-7046D47CB40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267AF53-7A17-7C49-A806-3CA22E7A7E45}"/>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5" name="Footer Placeholder 4">
            <a:extLst>
              <a:ext uri="{FF2B5EF4-FFF2-40B4-BE49-F238E27FC236}">
                <a16:creationId xmlns:a16="http://schemas.microsoft.com/office/drawing/2014/main" id="{9AFE4CE2-B4F5-FC47-B3E1-FFC3D695CC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8A160-0EA6-564A-BE27-9A9E9903D07D}"/>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2987631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BDE2D-1B5D-6C4A-9A43-3493E0CD68D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12CAA33-6A49-184F-8D36-8562DFE4C00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4634E4D-C73C-C142-B38E-2625AA4860B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2689560-9674-BC40-9D97-F241C6AC151E}"/>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6" name="Footer Placeholder 5">
            <a:extLst>
              <a:ext uri="{FF2B5EF4-FFF2-40B4-BE49-F238E27FC236}">
                <a16:creationId xmlns:a16="http://schemas.microsoft.com/office/drawing/2014/main" id="{959F15A9-A680-2948-BBB2-EC8013E02C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B5AF73-9995-E149-B50F-BF5A404442B1}"/>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1754846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A80F8-384F-1645-A989-7B3A9805D94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A4C3846-9301-0446-BB87-F7C9CFDA85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6AE50E7-691D-FB44-A87F-326B061BD31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C69EC1F-9E78-1349-B262-9E53E6E25A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92E5242-DE4E-0441-A2C2-F1CA2242D60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E642173-B040-FD45-9B13-8AC8CB861907}"/>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8" name="Footer Placeholder 7">
            <a:extLst>
              <a:ext uri="{FF2B5EF4-FFF2-40B4-BE49-F238E27FC236}">
                <a16:creationId xmlns:a16="http://schemas.microsoft.com/office/drawing/2014/main" id="{0A2E5459-B192-8A47-AA3E-CEA43C9F337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237BF6-424C-BB4C-8591-5103AB38A1CF}"/>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1484772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48FA2-06D2-3B42-8A67-205C01208B0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379DEF2-3AC0-9342-B1A3-FBA366C1DE6E}"/>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4" name="Footer Placeholder 3">
            <a:extLst>
              <a:ext uri="{FF2B5EF4-FFF2-40B4-BE49-F238E27FC236}">
                <a16:creationId xmlns:a16="http://schemas.microsoft.com/office/drawing/2014/main" id="{7C03BBD7-AA51-9645-B00D-89B406ADD8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1FD5A3-9BC7-304D-832E-80DD0B480BF9}"/>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3273971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165384-FD41-6849-9113-941AB7360E8B}"/>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3" name="Footer Placeholder 2">
            <a:extLst>
              <a:ext uri="{FF2B5EF4-FFF2-40B4-BE49-F238E27FC236}">
                <a16:creationId xmlns:a16="http://schemas.microsoft.com/office/drawing/2014/main" id="{83A5A597-534F-DC44-A32D-EAD53FDB654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6F4D81A-49CB-104F-ABE1-9C87471F8C06}"/>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4072127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E1391-B826-DE4E-A6F7-9BA95FAFFD5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ED1329D-9D04-4D4F-88C2-A0E92C37D3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95B5FD1-A234-8A40-A159-8D8E29E37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A659B8C-D997-9747-AAD3-82485CE0FAFD}"/>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6" name="Footer Placeholder 5">
            <a:extLst>
              <a:ext uri="{FF2B5EF4-FFF2-40B4-BE49-F238E27FC236}">
                <a16:creationId xmlns:a16="http://schemas.microsoft.com/office/drawing/2014/main" id="{BDA7CD42-1E59-BA46-894C-250E964696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163A4A3-FDC5-F948-A03B-A1DA5A206B54}"/>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51252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C6E34-D5E9-5B4C-90C5-27D93112FF7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4EF0159-702F-CA42-93DD-54D56235CE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DFDF4FD-0ED3-4747-A3C5-AD4A815A14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964B814-CD61-2E47-AF6A-84778BB37155}"/>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6" name="Footer Placeholder 5">
            <a:extLst>
              <a:ext uri="{FF2B5EF4-FFF2-40B4-BE49-F238E27FC236}">
                <a16:creationId xmlns:a16="http://schemas.microsoft.com/office/drawing/2014/main" id="{FB61F99E-18D7-1147-B323-77169AE05F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F37025-048C-4544-9DA9-E2453C8E28C0}"/>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3531202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00412-6990-F240-912E-1760F748AA7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16BB9DF-B2C5-9F49-AEDB-53C1A0E2438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7CAB60A-1BC2-8D4C-A021-73F48206109D}"/>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5" name="Footer Placeholder 4">
            <a:extLst>
              <a:ext uri="{FF2B5EF4-FFF2-40B4-BE49-F238E27FC236}">
                <a16:creationId xmlns:a16="http://schemas.microsoft.com/office/drawing/2014/main" id="{31B01A2D-63F8-9E4A-BB9C-0335493DB5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A3B9EA-D00D-E64D-A3F1-629975FC6107}"/>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1292356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F68870-4B62-1D4F-B733-3F86C6FC82D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0BA73E-1DEC-FE45-B46C-FCE4659A85B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5A0957D-ED72-6043-8E2A-932434C6C613}"/>
              </a:ext>
            </a:extLst>
          </p:cNvPr>
          <p:cNvSpPr>
            <a:spLocks noGrp="1"/>
          </p:cNvSpPr>
          <p:nvPr>
            <p:ph type="dt" sz="half" idx="10"/>
          </p:nvPr>
        </p:nvSpPr>
        <p:spPr/>
        <p:txBody>
          <a:bodyPr/>
          <a:lstStyle/>
          <a:p>
            <a:fld id="{36AB66CE-4460-AC48-8702-96A780B60A3B}" type="datetimeFigureOut">
              <a:rPr lang="en-US" smtClean="0"/>
              <a:t>7/16/2025</a:t>
            </a:fld>
            <a:endParaRPr lang="en-US"/>
          </a:p>
        </p:txBody>
      </p:sp>
      <p:sp>
        <p:nvSpPr>
          <p:cNvPr id="5" name="Footer Placeholder 4">
            <a:extLst>
              <a:ext uri="{FF2B5EF4-FFF2-40B4-BE49-F238E27FC236}">
                <a16:creationId xmlns:a16="http://schemas.microsoft.com/office/drawing/2014/main" id="{96877A48-19D5-6E4C-9209-73C78E6537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07D648-B8E9-B742-8DA3-4963C215F91A}"/>
              </a:ext>
            </a:extLst>
          </p:cNvPr>
          <p:cNvSpPr>
            <a:spLocks noGrp="1"/>
          </p:cNvSpPr>
          <p:nvPr>
            <p:ph type="sldNum" sz="quarter" idx="12"/>
          </p:nvPr>
        </p:nvSpPr>
        <p:spPr/>
        <p:txBody>
          <a:bodyPr/>
          <a:lstStyle/>
          <a:p>
            <a:fld id="{95BE2755-6EF7-424D-898B-B1D4ED0E8B55}" type="slidenum">
              <a:rPr lang="en-US" smtClean="0"/>
              <a:t>‹#›</a:t>
            </a:fld>
            <a:endParaRPr lang="en-US"/>
          </a:p>
        </p:txBody>
      </p:sp>
    </p:spTree>
    <p:extLst>
      <p:ext uri="{BB962C8B-B14F-4D97-AF65-F5344CB8AC3E}">
        <p14:creationId xmlns:p14="http://schemas.microsoft.com/office/powerpoint/2010/main" val="1286422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078A6B-2281-A04A-93A0-49FE3BB58C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233D7BB-A23A-2A47-8689-1AA4559728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08D6A51-691F-B24D-A0F4-4C5C85F2E9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AB66CE-4460-AC48-8702-96A780B60A3B}" type="datetimeFigureOut">
              <a:rPr lang="en-US" smtClean="0"/>
              <a:t>7/16/2025</a:t>
            </a:fld>
            <a:endParaRPr lang="en-US"/>
          </a:p>
        </p:txBody>
      </p:sp>
      <p:sp>
        <p:nvSpPr>
          <p:cNvPr id="5" name="Footer Placeholder 4">
            <a:extLst>
              <a:ext uri="{FF2B5EF4-FFF2-40B4-BE49-F238E27FC236}">
                <a16:creationId xmlns:a16="http://schemas.microsoft.com/office/drawing/2014/main" id="{96B00856-FF17-F640-B0CC-8F17284F35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5607BB0-F70C-E44C-827F-DA3A079921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BE2755-6EF7-424D-898B-B1D4ED0E8B55}" type="slidenum">
              <a:rPr lang="en-US" smtClean="0"/>
              <a:t>‹#›</a:t>
            </a:fld>
            <a:endParaRPr lang="en-US"/>
          </a:p>
        </p:txBody>
      </p:sp>
    </p:spTree>
    <p:extLst>
      <p:ext uri="{BB962C8B-B14F-4D97-AF65-F5344CB8AC3E}">
        <p14:creationId xmlns:p14="http://schemas.microsoft.com/office/powerpoint/2010/main" val="25599801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mailto:office@llansannorprimary.co.uk" TargetMode="Externa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7548A01-7207-AD9A-3DD2-BD36C0F702D7}"/>
              </a:ext>
            </a:extLst>
          </p:cNvPr>
          <p:cNvPicPr>
            <a:picLocks noChangeAspect="1"/>
          </p:cNvPicPr>
          <p:nvPr/>
        </p:nvPicPr>
        <p:blipFill>
          <a:blip r:embed="rId2"/>
          <a:stretch>
            <a:fillRect/>
          </a:stretch>
        </p:blipFill>
        <p:spPr>
          <a:xfrm>
            <a:off x="440823" y="110890"/>
            <a:ext cx="992689" cy="1083449"/>
          </a:xfrm>
          <a:prstGeom prst="rect">
            <a:avLst/>
          </a:prstGeom>
        </p:spPr>
      </p:pic>
      <p:sp>
        <p:nvSpPr>
          <p:cNvPr id="3" name="TextBox 2">
            <a:extLst>
              <a:ext uri="{FF2B5EF4-FFF2-40B4-BE49-F238E27FC236}">
                <a16:creationId xmlns:a16="http://schemas.microsoft.com/office/drawing/2014/main" id="{DB2E84CB-A32C-783B-C64B-639BCE62BE86}"/>
              </a:ext>
            </a:extLst>
          </p:cNvPr>
          <p:cNvSpPr txBox="1"/>
          <p:nvPr/>
        </p:nvSpPr>
        <p:spPr>
          <a:xfrm>
            <a:off x="1743075" y="83229"/>
            <a:ext cx="9015413" cy="1138773"/>
          </a:xfrm>
          <a:prstGeom prst="rect">
            <a:avLst/>
          </a:prstGeom>
          <a:noFill/>
        </p:spPr>
        <p:txBody>
          <a:bodyPr wrap="square" rtlCol="0">
            <a:spAutoFit/>
          </a:bodyPr>
          <a:lstStyle/>
          <a:p>
            <a:pPr algn="ctr"/>
            <a:r>
              <a:rPr lang="en-US" b="1" dirty="0"/>
              <a:t>Communication</a:t>
            </a:r>
          </a:p>
          <a:p>
            <a:pPr algn="ctr"/>
            <a:r>
              <a:rPr lang="en-GB" b="1" i="1" dirty="0"/>
              <a:t>Welcome to our school’s communication guide!</a:t>
            </a:r>
            <a:br>
              <a:rPr lang="en-GB" i="1" dirty="0"/>
            </a:br>
            <a:r>
              <a:rPr lang="en-GB" sz="1600" i="1" dirty="0"/>
              <a:t>We want to keep you connected and informed about your child’s learning journey and school community. Here’s how we share news, updates, and celebrations:</a:t>
            </a:r>
            <a:endParaRPr lang="en-GB" i="1" dirty="0"/>
          </a:p>
        </p:txBody>
      </p:sp>
      <p:sp>
        <p:nvSpPr>
          <p:cNvPr id="4" name="TextBox 3">
            <a:extLst>
              <a:ext uri="{FF2B5EF4-FFF2-40B4-BE49-F238E27FC236}">
                <a16:creationId xmlns:a16="http://schemas.microsoft.com/office/drawing/2014/main" id="{C44275A5-954A-36F7-1C17-618E82B67B50}"/>
              </a:ext>
            </a:extLst>
          </p:cNvPr>
          <p:cNvSpPr txBox="1"/>
          <p:nvPr/>
        </p:nvSpPr>
        <p:spPr>
          <a:xfrm>
            <a:off x="635340" y="1283557"/>
            <a:ext cx="2500557" cy="3970318"/>
          </a:xfrm>
          <a:prstGeom prst="rect">
            <a:avLst/>
          </a:prstGeom>
          <a:noFill/>
          <a:ln w="25400">
            <a:solidFill>
              <a:srgbClr val="7030A0"/>
            </a:solidFill>
          </a:ln>
        </p:spPr>
        <p:txBody>
          <a:bodyPr wrap="square" rtlCol="0">
            <a:spAutoFit/>
          </a:bodyPr>
          <a:lstStyle/>
          <a:p>
            <a:pPr algn="ctr"/>
            <a:r>
              <a:rPr lang="en-US" b="1" dirty="0"/>
              <a:t>Instagram</a:t>
            </a:r>
          </a:p>
          <a:p>
            <a:pPr algn="ctr"/>
            <a:r>
              <a:rPr lang="en-US" b="1" i="1" dirty="0" err="1"/>
              <a:t>llansannorciwprimary</a:t>
            </a:r>
            <a:endParaRPr lang="en-US" dirty="0"/>
          </a:p>
          <a:p>
            <a:r>
              <a:rPr lang="en-GB" dirty="0"/>
              <a:t>📸 </a:t>
            </a:r>
            <a:r>
              <a:rPr lang="en-GB" i="1" dirty="0"/>
              <a:t>See the big moments!</a:t>
            </a:r>
            <a:br>
              <a:rPr lang="en-GB" dirty="0"/>
            </a:br>
            <a:r>
              <a:rPr lang="en-GB" dirty="0"/>
              <a:t>Our school Instagram page showcases photos and videos from whole-school events, celebrations, and special activities. Follow us to enjoy a window into the life of our school community and celebrate achievements together.</a:t>
            </a:r>
          </a:p>
        </p:txBody>
      </p:sp>
      <p:pic>
        <p:nvPicPr>
          <p:cNvPr id="1026" name="Picture 2">
            <a:extLst>
              <a:ext uri="{FF2B5EF4-FFF2-40B4-BE49-F238E27FC236}">
                <a16:creationId xmlns:a16="http://schemas.microsoft.com/office/drawing/2014/main" id="{0AB774F4-B067-A259-6A33-B9E0A057FB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590" y="1361113"/>
            <a:ext cx="267657" cy="2676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899C436B-92E6-C498-0585-60AA4A92E0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1669" y="1361113"/>
            <a:ext cx="267657" cy="2676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7108AAF-B2CE-C907-BAB1-81773425DE52}"/>
              </a:ext>
            </a:extLst>
          </p:cNvPr>
          <p:cNvSpPr txBox="1"/>
          <p:nvPr/>
        </p:nvSpPr>
        <p:spPr>
          <a:xfrm>
            <a:off x="3408398" y="1283557"/>
            <a:ext cx="2500558" cy="4524315"/>
          </a:xfrm>
          <a:prstGeom prst="rect">
            <a:avLst/>
          </a:prstGeom>
          <a:noFill/>
          <a:ln w="25400">
            <a:solidFill>
              <a:srgbClr val="92D050"/>
            </a:solidFill>
          </a:ln>
        </p:spPr>
        <p:txBody>
          <a:bodyPr wrap="square" rtlCol="0">
            <a:spAutoFit/>
          </a:bodyPr>
          <a:lstStyle/>
          <a:p>
            <a:pPr algn="ctr"/>
            <a:r>
              <a:rPr lang="en-US" b="1" dirty="0"/>
              <a:t>Class Dojo</a:t>
            </a:r>
          </a:p>
          <a:p>
            <a:pPr algn="ctr"/>
            <a:endParaRPr lang="en-US" dirty="0"/>
          </a:p>
          <a:p>
            <a:r>
              <a:rPr lang="en-GB" dirty="0"/>
              <a:t>👩‍🏫 </a:t>
            </a:r>
            <a:r>
              <a:rPr lang="en-GB" i="1" dirty="0"/>
              <a:t>A personalised insight into your child’s learning</a:t>
            </a:r>
            <a:br>
              <a:rPr lang="en-GB" dirty="0"/>
            </a:br>
            <a:r>
              <a:rPr lang="en-GB" dirty="0"/>
              <a:t>ClassDojo is where you can see class-specific updates, photos, and messages from your child’s teacher. It’s a more personalised platform to understand your child’s day-to-day classroom experiences. You can expect an update at least once a week.</a:t>
            </a:r>
          </a:p>
        </p:txBody>
      </p:sp>
      <p:pic>
        <p:nvPicPr>
          <p:cNvPr id="1028" name="Picture 4" descr="ClassDojo - YouTube">
            <a:extLst>
              <a:ext uri="{FF2B5EF4-FFF2-40B4-BE49-F238E27FC236}">
                <a16:creationId xmlns:a16="http://schemas.microsoft.com/office/drawing/2014/main" id="{7FD40FCE-C905-E26E-EF6E-7EDD644ED9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4100" y="1361113"/>
            <a:ext cx="412818" cy="41281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lassDojo - YouTube">
            <a:extLst>
              <a:ext uri="{FF2B5EF4-FFF2-40B4-BE49-F238E27FC236}">
                <a16:creationId xmlns:a16="http://schemas.microsoft.com/office/drawing/2014/main" id="{F2444187-7BD4-F4EB-CFBA-F516575AC3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3301" y="1346825"/>
            <a:ext cx="412818" cy="41281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3EE32CB-715A-53B5-31F0-15841970808F}"/>
              </a:ext>
            </a:extLst>
          </p:cNvPr>
          <p:cNvSpPr txBox="1"/>
          <p:nvPr/>
        </p:nvSpPr>
        <p:spPr>
          <a:xfrm>
            <a:off x="6226949" y="1284153"/>
            <a:ext cx="2455067" cy="4372421"/>
          </a:xfrm>
          <a:prstGeom prst="rect">
            <a:avLst/>
          </a:prstGeom>
          <a:noFill/>
          <a:ln w="25400">
            <a:solidFill>
              <a:schemeClr val="accent2"/>
            </a:solidFill>
          </a:ln>
        </p:spPr>
        <p:txBody>
          <a:bodyPr wrap="square" lIns="91440" tIns="45720" rIns="91440" bIns="45720" rtlCol="0" anchor="t">
            <a:spAutoFit/>
          </a:bodyPr>
          <a:lstStyle/>
          <a:p>
            <a:pPr algn="ctr"/>
            <a:r>
              <a:rPr lang="en-US" b="1" dirty="0"/>
              <a:t>School Newsletter</a:t>
            </a:r>
          </a:p>
          <a:p>
            <a:pPr algn="ctr"/>
            <a:endParaRPr lang="en-US" dirty="0"/>
          </a:p>
          <a:p>
            <a:r>
              <a:rPr lang="en-GB" dirty="0"/>
              <a:t>📰 </a:t>
            </a:r>
            <a:r>
              <a:rPr lang="en-GB" i="1" dirty="0"/>
              <a:t>Stay informed with news and important dates </a:t>
            </a:r>
          </a:p>
          <a:p>
            <a:r>
              <a:rPr lang="en-GB" dirty="0"/>
              <a:t>Our regular newsletter provides updates on upcoming events, school news, important reminders, and opportunities to get involved. Delivered straight to your inbox or available on our website.</a:t>
            </a:r>
            <a:endParaRPr lang="en-GB"/>
          </a:p>
        </p:txBody>
      </p:sp>
      <p:pic>
        <p:nvPicPr>
          <p:cNvPr id="10" name="Picture 9">
            <a:extLst>
              <a:ext uri="{FF2B5EF4-FFF2-40B4-BE49-F238E27FC236}">
                <a16:creationId xmlns:a16="http://schemas.microsoft.com/office/drawing/2014/main" id="{540D4ABB-493D-50AA-5B2C-D8D82BCFB55C}"/>
              </a:ext>
            </a:extLst>
          </p:cNvPr>
          <p:cNvPicPr>
            <a:picLocks noChangeAspect="1"/>
          </p:cNvPicPr>
          <p:nvPr/>
        </p:nvPicPr>
        <p:blipFill>
          <a:blip r:embed="rId2"/>
          <a:stretch>
            <a:fillRect/>
          </a:stretch>
        </p:blipFill>
        <p:spPr>
          <a:xfrm>
            <a:off x="10935311" y="110890"/>
            <a:ext cx="992689" cy="1083449"/>
          </a:xfrm>
          <a:prstGeom prst="rect">
            <a:avLst/>
          </a:prstGeom>
        </p:spPr>
      </p:pic>
      <p:sp>
        <p:nvSpPr>
          <p:cNvPr id="11" name="TextBox 10">
            <a:extLst>
              <a:ext uri="{FF2B5EF4-FFF2-40B4-BE49-F238E27FC236}">
                <a16:creationId xmlns:a16="http://schemas.microsoft.com/office/drawing/2014/main" id="{2F2672F3-0284-DCCE-D124-6EC114B1F947}"/>
              </a:ext>
            </a:extLst>
          </p:cNvPr>
          <p:cNvSpPr txBox="1"/>
          <p:nvPr/>
        </p:nvSpPr>
        <p:spPr>
          <a:xfrm>
            <a:off x="264000" y="5851441"/>
            <a:ext cx="11664000" cy="923330"/>
          </a:xfrm>
          <a:prstGeom prst="rect">
            <a:avLst/>
          </a:prstGeom>
          <a:noFill/>
        </p:spPr>
        <p:txBody>
          <a:bodyPr wrap="square" rtlCol="0">
            <a:spAutoFit/>
          </a:bodyPr>
          <a:lstStyle/>
          <a:p>
            <a:r>
              <a:rPr lang="en-GB" b="1" i="1" dirty="0"/>
              <a:t>We encourage all parents to engage with these platforms to stay connected and celebrate your child’s learning journey with us! To communicate with staff please continue to use the school email address </a:t>
            </a:r>
            <a:r>
              <a:rPr lang="en-GB" b="1" i="1" dirty="0">
                <a:hlinkClick r:id="rId5"/>
              </a:rPr>
              <a:t>office@llansannorprimary.co.uk</a:t>
            </a:r>
            <a:r>
              <a:rPr lang="en-GB" b="1" i="1" dirty="0"/>
              <a:t> as outlined in the communication policy. Thank you. </a:t>
            </a:r>
            <a:endParaRPr lang="en-GB" i="1" dirty="0"/>
          </a:p>
        </p:txBody>
      </p:sp>
      <p:sp>
        <p:nvSpPr>
          <p:cNvPr id="12" name="TextBox 11">
            <a:extLst>
              <a:ext uri="{FF2B5EF4-FFF2-40B4-BE49-F238E27FC236}">
                <a16:creationId xmlns:a16="http://schemas.microsoft.com/office/drawing/2014/main" id="{C8491935-097E-01EE-B9BD-948D7FB73DD7}"/>
              </a:ext>
            </a:extLst>
          </p:cNvPr>
          <p:cNvSpPr txBox="1"/>
          <p:nvPr/>
        </p:nvSpPr>
        <p:spPr>
          <a:xfrm>
            <a:off x="8954516" y="1295526"/>
            <a:ext cx="2500559" cy="4247317"/>
          </a:xfrm>
          <a:prstGeom prst="rect">
            <a:avLst/>
          </a:prstGeom>
          <a:noFill/>
          <a:ln w="25400">
            <a:solidFill>
              <a:srgbClr val="00B0F0"/>
            </a:solidFill>
          </a:ln>
        </p:spPr>
        <p:txBody>
          <a:bodyPr wrap="square" lIns="91440" tIns="45720" rIns="91440" bIns="45720" rtlCol="0" anchor="t">
            <a:spAutoFit/>
          </a:bodyPr>
          <a:lstStyle/>
          <a:p>
            <a:pPr algn="ctr"/>
            <a:r>
              <a:rPr lang="en-US" b="1" dirty="0"/>
              <a:t>School App</a:t>
            </a:r>
          </a:p>
          <a:p>
            <a:pPr algn="ctr"/>
            <a:endParaRPr lang="en-US" dirty="0"/>
          </a:p>
          <a:p>
            <a:r>
              <a:rPr lang="en-GB" dirty="0"/>
              <a:t>📱</a:t>
            </a:r>
            <a:r>
              <a:rPr lang="en-GB" i="1" dirty="0"/>
              <a:t>Whole school communication </a:t>
            </a:r>
          </a:p>
          <a:p>
            <a:r>
              <a:rPr lang="en-GB" dirty="0"/>
              <a:t>Our main form of communication from the office. Whole-school messages and updates are shared here. Teachers also use the app to communicate with parents, alongside Class Dojo for classroom-specific updates.</a:t>
            </a:r>
            <a:endParaRPr lang="en-GB"/>
          </a:p>
        </p:txBody>
      </p:sp>
    </p:spTree>
    <p:extLst>
      <p:ext uri="{BB962C8B-B14F-4D97-AF65-F5344CB8AC3E}">
        <p14:creationId xmlns:p14="http://schemas.microsoft.com/office/powerpoint/2010/main" val="2339553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98f7941-c466-41f5-b329-63f91bc42703" xsi:nil="true"/>
    <lcf76f155ced4ddcb4097134ff3c332f xmlns="6857512f-849d-4d74-8fce-428aa6bfdd7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1DCD548453CEE44B8C5E876657D812A" ma:contentTypeVersion="15" ma:contentTypeDescription="Create a new document." ma:contentTypeScope="" ma:versionID="c4ca321178181cf3d3008c4845202cb5">
  <xsd:schema xmlns:xsd="http://www.w3.org/2001/XMLSchema" xmlns:xs="http://www.w3.org/2001/XMLSchema" xmlns:p="http://schemas.microsoft.com/office/2006/metadata/properties" xmlns:ns2="6857512f-849d-4d74-8fce-428aa6bfdd7b" xmlns:ns3="098f7941-c466-41f5-b329-63f91bc42703" targetNamespace="http://schemas.microsoft.com/office/2006/metadata/properties" ma:root="true" ma:fieldsID="115a244b06e7bcb5d84761d45194efdd" ns2:_="" ns3:_="">
    <xsd:import namespace="6857512f-849d-4d74-8fce-428aa6bfdd7b"/>
    <xsd:import namespace="098f7941-c466-41f5-b329-63f91bc4270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57512f-849d-4d74-8fce-428aa6bfdd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98f7941-c466-41f5-b329-63f91bc4270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970341e1-635b-4387-99df-93a62624f92a}" ma:internalName="TaxCatchAll" ma:showField="CatchAllData" ma:web="098f7941-c466-41f5-b329-63f91bc4270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5A98B46-F483-4831-BE72-5FA462006FF4}">
  <ds:schemaRefs>
    <ds:schemaRef ds:uri="http://schemas.microsoft.com/office/2006/metadata/properties"/>
    <ds:schemaRef ds:uri="http://schemas.microsoft.com/office/infopath/2007/PartnerControls"/>
    <ds:schemaRef ds:uri="098f7941-c466-41f5-b329-63f91bc42703"/>
    <ds:schemaRef ds:uri="6857512f-849d-4d74-8fce-428aa6bfdd7b"/>
  </ds:schemaRefs>
</ds:datastoreItem>
</file>

<file path=customXml/itemProps2.xml><?xml version="1.0" encoding="utf-8"?>
<ds:datastoreItem xmlns:ds="http://schemas.openxmlformats.org/officeDocument/2006/customXml" ds:itemID="{8126A576-5DD9-46C2-B008-42B714976F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57512f-849d-4d74-8fce-428aa6bfdd7b"/>
    <ds:schemaRef ds:uri="098f7941-c466-41f5-b329-63f91bc4270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826AE3-A976-4DBB-AD01-99B622B0111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TotalTime>
  <Words>267</Words>
  <Application>Microsoft Office PowerPoint</Application>
  <PresentationFormat>Widescreen</PresentationFormat>
  <Paragraphs>15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Miller (Llansannor CiW Primary School)</dc:creator>
  <cp:lastModifiedBy>C Fisher (Llansannor CiW Primary School)</cp:lastModifiedBy>
  <cp:revision>6</cp:revision>
  <dcterms:created xsi:type="dcterms:W3CDTF">2025-07-15T12:26:27Z</dcterms:created>
  <dcterms:modified xsi:type="dcterms:W3CDTF">2025-07-16T13:20:39Z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0x010100D1DCD548453CEE44B8C5E876657D812A</vt:lpwstr>
  </property>
  <property fmtid="{D5CDD505-2E9C-101B-9397-08002B2CF9AE}" pid="3" name="MediaServiceImageTags">
    <vt:lpwstr/>
  </property>
</Properties>
</file>