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9" r:id="rId4"/>
    <p:sldMasterId id="2147483660" r:id="rId5"/>
  </p:sldMasterIdLst>
  <p:notesMasterIdLst>
    <p:notesMasterId r:id="rId23"/>
  </p:notesMasterIdLst>
  <p:handoutMasterIdLst>
    <p:handoutMasterId r:id="rId24"/>
  </p:handoutMasterIdLst>
  <p:sldIdLst>
    <p:sldId id="256" r:id="rId6"/>
    <p:sldId id="300" r:id="rId7"/>
    <p:sldId id="284" r:id="rId8"/>
    <p:sldId id="286" r:id="rId9"/>
    <p:sldId id="290" r:id="rId10"/>
    <p:sldId id="282" r:id="rId11"/>
    <p:sldId id="283" r:id="rId12"/>
    <p:sldId id="301" r:id="rId13"/>
    <p:sldId id="304" r:id="rId14"/>
    <p:sldId id="268" r:id="rId15"/>
    <p:sldId id="296" r:id="rId16"/>
    <p:sldId id="305" r:id="rId17"/>
    <p:sldId id="257" r:id="rId18"/>
    <p:sldId id="258" r:id="rId19"/>
    <p:sldId id="259" r:id="rId20"/>
    <p:sldId id="307" r:id="rId21"/>
    <p:sldId id="30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gray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463"/>
    <p:restoredTop sz="94795"/>
  </p:normalViewPr>
  <p:slideViewPr>
    <p:cSldViewPr snapToGrid="0">
      <p:cViewPr varScale="1">
        <p:scale>
          <a:sx n="101" d="100"/>
          <a:sy n="101" d="100"/>
        </p:scale>
        <p:origin x="192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112803-8A4F-4D5E-9841-E607BDE98407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3A18D42-B013-4B82-B4A1-6506EC4FBEA2}">
      <dgm:prSet/>
      <dgm:spPr/>
      <dgm:t>
        <a:bodyPr/>
        <a:lstStyle/>
        <a:p>
          <a:r>
            <a:rPr lang="en-US" dirty="0"/>
            <a:t>11:45am – 3:20pm</a:t>
          </a:r>
        </a:p>
      </dgm:t>
    </dgm:pt>
    <dgm:pt modelId="{68AF334E-36B9-492D-B31F-6340F0E8CF73}" type="parTrans" cxnId="{B1E3D858-2841-43D3-A03C-E00FA4DBE893}">
      <dgm:prSet/>
      <dgm:spPr/>
      <dgm:t>
        <a:bodyPr/>
        <a:lstStyle/>
        <a:p>
          <a:endParaRPr lang="en-US"/>
        </a:p>
      </dgm:t>
    </dgm:pt>
    <dgm:pt modelId="{BAFCFC2B-47B3-472B-8151-7DE38D222AC3}" type="sibTrans" cxnId="{B1E3D858-2841-43D3-A03C-E00FA4DBE893}">
      <dgm:prSet/>
      <dgm:spPr/>
      <dgm:t>
        <a:bodyPr/>
        <a:lstStyle/>
        <a:p>
          <a:endParaRPr lang="en-US"/>
        </a:p>
      </dgm:t>
    </dgm:pt>
    <dgm:pt modelId="{9763054F-27BC-45CB-A98C-F3CA88040F37}">
      <dgm:prSet/>
      <dgm:spPr/>
      <dgm:t>
        <a:bodyPr/>
        <a:lstStyle/>
        <a:p>
          <a:r>
            <a:rPr lang="en-US" dirty="0"/>
            <a:t>Children need to be supplied with a packed lunch daily (or choose a hot meal) and a snack for the afternoon.</a:t>
          </a:r>
        </a:p>
      </dgm:t>
    </dgm:pt>
    <dgm:pt modelId="{6117B3E4-68D3-4C73-8A6F-665B5460200A}" type="parTrans" cxnId="{AA2A5727-F875-42EB-A1A5-7FF8F9FB5922}">
      <dgm:prSet/>
      <dgm:spPr/>
      <dgm:t>
        <a:bodyPr/>
        <a:lstStyle/>
        <a:p>
          <a:endParaRPr lang="en-US"/>
        </a:p>
      </dgm:t>
    </dgm:pt>
    <dgm:pt modelId="{A50C37D5-E729-4D97-875A-2760084389E6}" type="sibTrans" cxnId="{AA2A5727-F875-42EB-A1A5-7FF8F9FB5922}">
      <dgm:prSet/>
      <dgm:spPr/>
      <dgm:t>
        <a:bodyPr/>
        <a:lstStyle/>
        <a:p>
          <a:endParaRPr lang="en-US"/>
        </a:p>
      </dgm:t>
    </dgm:pt>
    <dgm:pt modelId="{2E764977-52D2-4292-BAF1-698B753ED243}">
      <dgm:prSet/>
      <dgm:spPr/>
      <dgm:t>
        <a:bodyPr/>
        <a:lstStyle/>
        <a:p>
          <a:r>
            <a:rPr lang="en-US" dirty="0"/>
            <a:t>RCT children can go home on bus, if agreed with council.</a:t>
          </a:r>
        </a:p>
      </dgm:t>
    </dgm:pt>
    <dgm:pt modelId="{AF2D715A-72C2-4D0D-A7A5-02B9F96D933F}" type="parTrans" cxnId="{32142592-BD4C-41C9-A8F7-88103E12CB09}">
      <dgm:prSet/>
      <dgm:spPr/>
      <dgm:t>
        <a:bodyPr/>
        <a:lstStyle/>
        <a:p>
          <a:endParaRPr lang="en-US"/>
        </a:p>
      </dgm:t>
    </dgm:pt>
    <dgm:pt modelId="{BCABAD7A-9D11-46FB-BA16-B30D0593AFBD}" type="sibTrans" cxnId="{32142592-BD4C-41C9-A8F7-88103E12CB09}">
      <dgm:prSet/>
      <dgm:spPr/>
      <dgm:t>
        <a:bodyPr/>
        <a:lstStyle/>
        <a:p>
          <a:endParaRPr lang="en-US"/>
        </a:p>
      </dgm:t>
    </dgm:pt>
    <dgm:pt modelId="{D09C360B-2E34-4450-A137-739DCA86DE79}">
      <dgm:prSet/>
      <dgm:spPr/>
      <dgm:t>
        <a:bodyPr/>
        <a:lstStyle/>
        <a:p>
          <a:r>
            <a:rPr lang="en-US" dirty="0"/>
            <a:t>Vale children are to be collected from the Nursery classroom.</a:t>
          </a:r>
        </a:p>
      </dgm:t>
    </dgm:pt>
    <dgm:pt modelId="{4FE99FC1-3F7E-460A-9B28-693A5D761F3A}" type="parTrans" cxnId="{A0F53F34-BE9A-4372-A879-FAA6BABB3815}">
      <dgm:prSet/>
      <dgm:spPr/>
      <dgm:t>
        <a:bodyPr/>
        <a:lstStyle/>
        <a:p>
          <a:endParaRPr lang="en-US"/>
        </a:p>
      </dgm:t>
    </dgm:pt>
    <dgm:pt modelId="{B8216CF3-7496-4E14-95A9-BFA14D89DF45}" type="sibTrans" cxnId="{A0F53F34-BE9A-4372-A879-FAA6BABB3815}">
      <dgm:prSet/>
      <dgm:spPr/>
      <dgm:t>
        <a:bodyPr/>
        <a:lstStyle/>
        <a:p>
          <a:endParaRPr lang="en-US"/>
        </a:p>
      </dgm:t>
    </dgm:pt>
    <dgm:pt modelId="{323B9142-D3BC-4BA9-AFED-7B6A5E5F1777}" type="pres">
      <dgm:prSet presAssocID="{73112803-8A4F-4D5E-9841-E607BDE98407}" presName="root" presStyleCnt="0">
        <dgm:presLayoutVars>
          <dgm:dir/>
          <dgm:resizeHandles val="exact"/>
        </dgm:presLayoutVars>
      </dgm:prSet>
      <dgm:spPr/>
    </dgm:pt>
    <dgm:pt modelId="{7799CEC2-8286-4AE0-BD4E-7CD7B258A432}" type="pres">
      <dgm:prSet presAssocID="{73112803-8A4F-4D5E-9841-E607BDE98407}" presName="container" presStyleCnt="0">
        <dgm:presLayoutVars>
          <dgm:dir/>
          <dgm:resizeHandles val="exact"/>
        </dgm:presLayoutVars>
      </dgm:prSet>
      <dgm:spPr/>
    </dgm:pt>
    <dgm:pt modelId="{4DD4F45C-E7F5-4967-A5F8-09E63D1F58C4}" type="pres">
      <dgm:prSet presAssocID="{C3A18D42-B013-4B82-B4A1-6506EC4FBEA2}" presName="compNode" presStyleCnt="0"/>
      <dgm:spPr/>
    </dgm:pt>
    <dgm:pt modelId="{6AC044C1-7505-4A33-9A39-7B8CD0045080}" type="pres">
      <dgm:prSet presAssocID="{C3A18D42-B013-4B82-B4A1-6506EC4FBEA2}" presName="iconBgRect" presStyleLbl="bgShp" presStyleIdx="0" presStyleCnt="4"/>
      <dgm:spPr/>
    </dgm:pt>
    <dgm:pt modelId="{4F8D5B21-F923-456E-B494-37AC2AAE5655}" type="pres">
      <dgm:prSet presAssocID="{C3A18D42-B013-4B82-B4A1-6506EC4FBEA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ignal"/>
        </a:ext>
      </dgm:extLst>
    </dgm:pt>
    <dgm:pt modelId="{26AEF1C8-1EE0-417C-AEDE-4AEC233683E8}" type="pres">
      <dgm:prSet presAssocID="{C3A18D42-B013-4B82-B4A1-6506EC4FBEA2}" presName="spaceRect" presStyleCnt="0"/>
      <dgm:spPr/>
    </dgm:pt>
    <dgm:pt modelId="{AB68E7EC-585E-4B60-9AA1-B748DC3911FD}" type="pres">
      <dgm:prSet presAssocID="{C3A18D42-B013-4B82-B4A1-6506EC4FBEA2}" presName="textRect" presStyleLbl="revTx" presStyleIdx="0" presStyleCnt="4">
        <dgm:presLayoutVars>
          <dgm:chMax val="1"/>
          <dgm:chPref val="1"/>
        </dgm:presLayoutVars>
      </dgm:prSet>
      <dgm:spPr/>
    </dgm:pt>
    <dgm:pt modelId="{953F44A4-F574-49FF-BE75-6791FB8FAE31}" type="pres">
      <dgm:prSet presAssocID="{BAFCFC2B-47B3-472B-8151-7DE38D222AC3}" presName="sibTrans" presStyleLbl="sibTrans2D1" presStyleIdx="0" presStyleCnt="0"/>
      <dgm:spPr/>
    </dgm:pt>
    <dgm:pt modelId="{039AD77D-9C6F-423A-8ACF-70B80A50EE20}" type="pres">
      <dgm:prSet presAssocID="{9763054F-27BC-45CB-A98C-F3CA88040F37}" presName="compNode" presStyleCnt="0"/>
      <dgm:spPr/>
    </dgm:pt>
    <dgm:pt modelId="{5403506D-5A4D-49FE-9C52-783F800A9901}" type="pres">
      <dgm:prSet presAssocID="{9763054F-27BC-45CB-A98C-F3CA88040F37}" presName="iconBgRect" presStyleLbl="bgShp" presStyleIdx="1" presStyleCnt="4"/>
      <dgm:spPr/>
    </dgm:pt>
    <dgm:pt modelId="{45C25B14-14B4-49C8-997A-55A03147B7E8}" type="pres">
      <dgm:prSet presAssocID="{9763054F-27BC-45CB-A98C-F3CA88040F3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vocado"/>
        </a:ext>
      </dgm:extLst>
    </dgm:pt>
    <dgm:pt modelId="{BEFE6437-3E72-4124-9D20-FDF05A310F9B}" type="pres">
      <dgm:prSet presAssocID="{9763054F-27BC-45CB-A98C-F3CA88040F37}" presName="spaceRect" presStyleCnt="0"/>
      <dgm:spPr/>
    </dgm:pt>
    <dgm:pt modelId="{E4C0D152-4989-4CB7-98E1-67D1F3972C67}" type="pres">
      <dgm:prSet presAssocID="{9763054F-27BC-45CB-A98C-F3CA88040F37}" presName="textRect" presStyleLbl="revTx" presStyleIdx="1" presStyleCnt="4">
        <dgm:presLayoutVars>
          <dgm:chMax val="1"/>
          <dgm:chPref val="1"/>
        </dgm:presLayoutVars>
      </dgm:prSet>
      <dgm:spPr/>
    </dgm:pt>
    <dgm:pt modelId="{F75FBE8D-960A-42C6-90CB-9470C7B4BCAF}" type="pres">
      <dgm:prSet presAssocID="{A50C37D5-E729-4D97-875A-2760084389E6}" presName="sibTrans" presStyleLbl="sibTrans2D1" presStyleIdx="0" presStyleCnt="0"/>
      <dgm:spPr/>
    </dgm:pt>
    <dgm:pt modelId="{CF638B1E-E8E3-4E0C-9FB6-CD5A4ED85A84}" type="pres">
      <dgm:prSet presAssocID="{2E764977-52D2-4292-BAF1-698B753ED243}" presName="compNode" presStyleCnt="0"/>
      <dgm:spPr/>
    </dgm:pt>
    <dgm:pt modelId="{52E3521F-0DE5-465B-B03B-41B485DEDE1B}" type="pres">
      <dgm:prSet presAssocID="{2E764977-52D2-4292-BAF1-698B753ED243}" presName="iconBgRect" presStyleLbl="bgShp" presStyleIdx="2" presStyleCnt="4"/>
      <dgm:spPr/>
    </dgm:pt>
    <dgm:pt modelId="{567E70B0-5CA1-493D-8FD1-DF5F472587DE}" type="pres">
      <dgm:prSet presAssocID="{2E764977-52D2-4292-BAF1-698B753ED24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"/>
        </a:ext>
      </dgm:extLst>
    </dgm:pt>
    <dgm:pt modelId="{7AECD5AD-01A2-49E0-989B-37448611F0BA}" type="pres">
      <dgm:prSet presAssocID="{2E764977-52D2-4292-BAF1-698B753ED243}" presName="spaceRect" presStyleCnt="0"/>
      <dgm:spPr/>
    </dgm:pt>
    <dgm:pt modelId="{D7C0CCEB-57A7-4F41-AA1E-D3EEA58205FB}" type="pres">
      <dgm:prSet presAssocID="{2E764977-52D2-4292-BAF1-698B753ED243}" presName="textRect" presStyleLbl="revTx" presStyleIdx="2" presStyleCnt="4">
        <dgm:presLayoutVars>
          <dgm:chMax val="1"/>
          <dgm:chPref val="1"/>
        </dgm:presLayoutVars>
      </dgm:prSet>
      <dgm:spPr/>
    </dgm:pt>
    <dgm:pt modelId="{78CB620D-EBBA-4E25-8B1B-D87B5AD9D762}" type="pres">
      <dgm:prSet presAssocID="{BCABAD7A-9D11-46FB-BA16-B30D0593AFBD}" presName="sibTrans" presStyleLbl="sibTrans2D1" presStyleIdx="0" presStyleCnt="0"/>
      <dgm:spPr/>
    </dgm:pt>
    <dgm:pt modelId="{B42B5A91-4EC1-4F93-8DDD-53C292304091}" type="pres">
      <dgm:prSet presAssocID="{D09C360B-2E34-4450-A137-739DCA86DE79}" presName="compNode" presStyleCnt="0"/>
      <dgm:spPr/>
    </dgm:pt>
    <dgm:pt modelId="{1C5D75B8-E4DB-4255-B31F-377DC9251155}" type="pres">
      <dgm:prSet presAssocID="{D09C360B-2E34-4450-A137-739DCA86DE79}" presName="iconBgRect" presStyleLbl="bgShp" presStyleIdx="3" presStyleCnt="4"/>
      <dgm:spPr/>
    </dgm:pt>
    <dgm:pt modelId="{2356931E-3030-4E5E-85A8-500BB8EBFE1A}" type="pres">
      <dgm:prSet presAssocID="{D09C360B-2E34-4450-A137-739DCA86DE7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D4430DAC-38CC-4F86-8C9B-1B4A44774B99}" type="pres">
      <dgm:prSet presAssocID="{D09C360B-2E34-4450-A137-739DCA86DE79}" presName="spaceRect" presStyleCnt="0"/>
      <dgm:spPr/>
    </dgm:pt>
    <dgm:pt modelId="{C72DF8C3-C46B-4928-8259-F91CDAE50F84}" type="pres">
      <dgm:prSet presAssocID="{D09C360B-2E34-4450-A137-739DCA86DE7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AA2A5727-F875-42EB-A1A5-7FF8F9FB5922}" srcId="{73112803-8A4F-4D5E-9841-E607BDE98407}" destId="{9763054F-27BC-45CB-A98C-F3CA88040F37}" srcOrd="1" destOrd="0" parTransId="{6117B3E4-68D3-4C73-8A6F-665B5460200A}" sibTransId="{A50C37D5-E729-4D97-875A-2760084389E6}"/>
    <dgm:cxn modelId="{D45D3A34-0B75-4E41-BBAC-6E97DFD6AF50}" type="presOf" srcId="{2E764977-52D2-4292-BAF1-698B753ED243}" destId="{D7C0CCEB-57A7-4F41-AA1E-D3EEA58205FB}" srcOrd="0" destOrd="0" presId="urn:microsoft.com/office/officeart/2018/2/layout/IconCircleList"/>
    <dgm:cxn modelId="{A0F53F34-BE9A-4372-A879-FAA6BABB3815}" srcId="{73112803-8A4F-4D5E-9841-E607BDE98407}" destId="{D09C360B-2E34-4450-A137-739DCA86DE79}" srcOrd="3" destOrd="0" parTransId="{4FE99FC1-3F7E-460A-9B28-693A5D761F3A}" sibTransId="{B8216CF3-7496-4E14-95A9-BFA14D89DF45}"/>
    <dgm:cxn modelId="{1EEF4B44-123D-43BE-96F0-77F083B73134}" type="presOf" srcId="{A50C37D5-E729-4D97-875A-2760084389E6}" destId="{F75FBE8D-960A-42C6-90CB-9470C7B4BCAF}" srcOrd="0" destOrd="0" presId="urn:microsoft.com/office/officeart/2018/2/layout/IconCircleList"/>
    <dgm:cxn modelId="{B1E3D858-2841-43D3-A03C-E00FA4DBE893}" srcId="{73112803-8A4F-4D5E-9841-E607BDE98407}" destId="{C3A18D42-B013-4B82-B4A1-6506EC4FBEA2}" srcOrd="0" destOrd="0" parTransId="{68AF334E-36B9-492D-B31F-6340F0E8CF73}" sibTransId="{BAFCFC2B-47B3-472B-8151-7DE38D222AC3}"/>
    <dgm:cxn modelId="{9374D168-49E1-4556-A744-58D2680C9BDE}" type="presOf" srcId="{BCABAD7A-9D11-46FB-BA16-B30D0593AFBD}" destId="{78CB620D-EBBA-4E25-8B1B-D87B5AD9D762}" srcOrd="0" destOrd="0" presId="urn:microsoft.com/office/officeart/2018/2/layout/IconCircleList"/>
    <dgm:cxn modelId="{AA9AEB77-1666-4503-A573-485D9854FAFB}" type="presOf" srcId="{9763054F-27BC-45CB-A98C-F3CA88040F37}" destId="{E4C0D152-4989-4CB7-98E1-67D1F3972C67}" srcOrd="0" destOrd="0" presId="urn:microsoft.com/office/officeart/2018/2/layout/IconCircleList"/>
    <dgm:cxn modelId="{32142592-BD4C-41C9-A8F7-88103E12CB09}" srcId="{73112803-8A4F-4D5E-9841-E607BDE98407}" destId="{2E764977-52D2-4292-BAF1-698B753ED243}" srcOrd="2" destOrd="0" parTransId="{AF2D715A-72C2-4D0D-A7A5-02B9F96D933F}" sibTransId="{BCABAD7A-9D11-46FB-BA16-B30D0593AFBD}"/>
    <dgm:cxn modelId="{D3F3E4B0-AD89-45BA-894C-86B55B886C03}" type="presOf" srcId="{C3A18D42-B013-4B82-B4A1-6506EC4FBEA2}" destId="{AB68E7EC-585E-4B60-9AA1-B748DC3911FD}" srcOrd="0" destOrd="0" presId="urn:microsoft.com/office/officeart/2018/2/layout/IconCircleList"/>
    <dgm:cxn modelId="{E3FC07C6-4807-4E6D-9CEB-B27D38CFAC5C}" type="presOf" srcId="{73112803-8A4F-4D5E-9841-E607BDE98407}" destId="{323B9142-D3BC-4BA9-AFED-7B6A5E5F1777}" srcOrd="0" destOrd="0" presId="urn:microsoft.com/office/officeart/2018/2/layout/IconCircleList"/>
    <dgm:cxn modelId="{136E4AD5-5B28-44F7-8285-A2339143B34E}" type="presOf" srcId="{D09C360B-2E34-4450-A137-739DCA86DE79}" destId="{C72DF8C3-C46B-4928-8259-F91CDAE50F84}" srcOrd="0" destOrd="0" presId="urn:microsoft.com/office/officeart/2018/2/layout/IconCircleList"/>
    <dgm:cxn modelId="{37BA01DF-238E-4186-88CA-63B686268768}" type="presOf" srcId="{BAFCFC2B-47B3-472B-8151-7DE38D222AC3}" destId="{953F44A4-F574-49FF-BE75-6791FB8FAE31}" srcOrd="0" destOrd="0" presId="urn:microsoft.com/office/officeart/2018/2/layout/IconCircleList"/>
    <dgm:cxn modelId="{B2970F43-6198-437A-9803-445322E6F5DF}" type="presParOf" srcId="{323B9142-D3BC-4BA9-AFED-7B6A5E5F1777}" destId="{7799CEC2-8286-4AE0-BD4E-7CD7B258A432}" srcOrd="0" destOrd="0" presId="urn:microsoft.com/office/officeart/2018/2/layout/IconCircleList"/>
    <dgm:cxn modelId="{F82328BD-4C2F-495F-9332-D72F81511AC9}" type="presParOf" srcId="{7799CEC2-8286-4AE0-BD4E-7CD7B258A432}" destId="{4DD4F45C-E7F5-4967-A5F8-09E63D1F58C4}" srcOrd="0" destOrd="0" presId="urn:microsoft.com/office/officeart/2018/2/layout/IconCircleList"/>
    <dgm:cxn modelId="{1E562691-04E0-43DB-863C-2650057479D4}" type="presParOf" srcId="{4DD4F45C-E7F5-4967-A5F8-09E63D1F58C4}" destId="{6AC044C1-7505-4A33-9A39-7B8CD0045080}" srcOrd="0" destOrd="0" presId="urn:microsoft.com/office/officeart/2018/2/layout/IconCircleList"/>
    <dgm:cxn modelId="{487242D8-38C4-419E-9276-2442BFAE1F82}" type="presParOf" srcId="{4DD4F45C-E7F5-4967-A5F8-09E63D1F58C4}" destId="{4F8D5B21-F923-456E-B494-37AC2AAE5655}" srcOrd="1" destOrd="0" presId="urn:microsoft.com/office/officeart/2018/2/layout/IconCircleList"/>
    <dgm:cxn modelId="{6D401AA0-CD0D-4786-9F2F-A283A3C96E9D}" type="presParOf" srcId="{4DD4F45C-E7F5-4967-A5F8-09E63D1F58C4}" destId="{26AEF1C8-1EE0-417C-AEDE-4AEC233683E8}" srcOrd="2" destOrd="0" presId="urn:microsoft.com/office/officeart/2018/2/layout/IconCircleList"/>
    <dgm:cxn modelId="{DF675B18-70D5-4D30-93EE-58DBC2933AD7}" type="presParOf" srcId="{4DD4F45C-E7F5-4967-A5F8-09E63D1F58C4}" destId="{AB68E7EC-585E-4B60-9AA1-B748DC3911FD}" srcOrd="3" destOrd="0" presId="urn:microsoft.com/office/officeart/2018/2/layout/IconCircleList"/>
    <dgm:cxn modelId="{8015F0A9-5A1F-4482-95B3-B177A2B1A541}" type="presParOf" srcId="{7799CEC2-8286-4AE0-BD4E-7CD7B258A432}" destId="{953F44A4-F574-49FF-BE75-6791FB8FAE31}" srcOrd="1" destOrd="0" presId="urn:microsoft.com/office/officeart/2018/2/layout/IconCircleList"/>
    <dgm:cxn modelId="{03C73B49-977E-41E7-B138-85B2679BD990}" type="presParOf" srcId="{7799CEC2-8286-4AE0-BD4E-7CD7B258A432}" destId="{039AD77D-9C6F-423A-8ACF-70B80A50EE20}" srcOrd="2" destOrd="0" presId="urn:microsoft.com/office/officeart/2018/2/layout/IconCircleList"/>
    <dgm:cxn modelId="{B7CD76FD-29CB-41C1-BD84-9C23E22D9828}" type="presParOf" srcId="{039AD77D-9C6F-423A-8ACF-70B80A50EE20}" destId="{5403506D-5A4D-49FE-9C52-783F800A9901}" srcOrd="0" destOrd="0" presId="urn:microsoft.com/office/officeart/2018/2/layout/IconCircleList"/>
    <dgm:cxn modelId="{5B7066D8-02C5-4AB8-8FEB-B1AE04816166}" type="presParOf" srcId="{039AD77D-9C6F-423A-8ACF-70B80A50EE20}" destId="{45C25B14-14B4-49C8-997A-55A03147B7E8}" srcOrd="1" destOrd="0" presId="urn:microsoft.com/office/officeart/2018/2/layout/IconCircleList"/>
    <dgm:cxn modelId="{2DE258AC-B8A0-406B-BB04-CDD85E9943BA}" type="presParOf" srcId="{039AD77D-9C6F-423A-8ACF-70B80A50EE20}" destId="{BEFE6437-3E72-4124-9D20-FDF05A310F9B}" srcOrd="2" destOrd="0" presId="urn:microsoft.com/office/officeart/2018/2/layout/IconCircleList"/>
    <dgm:cxn modelId="{CC60C802-9A17-4396-AADC-AFAA885EB2EB}" type="presParOf" srcId="{039AD77D-9C6F-423A-8ACF-70B80A50EE20}" destId="{E4C0D152-4989-4CB7-98E1-67D1F3972C67}" srcOrd="3" destOrd="0" presId="urn:microsoft.com/office/officeart/2018/2/layout/IconCircleList"/>
    <dgm:cxn modelId="{3B2DAC4A-A30E-4E51-A552-D0392A9DE764}" type="presParOf" srcId="{7799CEC2-8286-4AE0-BD4E-7CD7B258A432}" destId="{F75FBE8D-960A-42C6-90CB-9470C7B4BCAF}" srcOrd="3" destOrd="0" presId="urn:microsoft.com/office/officeart/2018/2/layout/IconCircleList"/>
    <dgm:cxn modelId="{86BFC794-8C2C-4AB0-A081-CB1B15C71E5B}" type="presParOf" srcId="{7799CEC2-8286-4AE0-BD4E-7CD7B258A432}" destId="{CF638B1E-E8E3-4E0C-9FB6-CD5A4ED85A84}" srcOrd="4" destOrd="0" presId="urn:microsoft.com/office/officeart/2018/2/layout/IconCircleList"/>
    <dgm:cxn modelId="{E6DC472F-812E-4055-A6CA-637A1C6275BF}" type="presParOf" srcId="{CF638B1E-E8E3-4E0C-9FB6-CD5A4ED85A84}" destId="{52E3521F-0DE5-465B-B03B-41B485DEDE1B}" srcOrd="0" destOrd="0" presId="urn:microsoft.com/office/officeart/2018/2/layout/IconCircleList"/>
    <dgm:cxn modelId="{18B0DAE4-E81D-411C-9435-289EDDF79BED}" type="presParOf" srcId="{CF638B1E-E8E3-4E0C-9FB6-CD5A4ED85A84}" destId="{567E70B0-5CA1-493D-8FD1-DF5F472587DE}" srcOrd="1" destOrd="0" presId="urn:microsoft.com/office/officeart/2018/2/layout/IconCircleList"/>
    <dgm:cxn modelId="{7458C6D2-7BAC-4EDB-A26A-5F8B83808443}" type="presParOf" srcId="{CF638B1E-E8E3-4E0C-9FB6-CD5A4ED85A84}" destId="{7AECD5AD-01A2-49E0-989B-37448611F0BA}" srcOrd="2" destOrd="0" presId="urn:microsoft.com/office/officeart/2018/2/layout/IconCircleList"/>
    <dgm:cxn modelId="{E6B31378-7CEF-48AD-B290-2921A5762C6D}" type="presParOf" srcId="{CF638B1E-E8E3-4E0C-9FB6-CD5A4ED85A84}" destId="{D7C0CCEB-57A7-4F41-AA1E-D3EEA58205FB}" srcOrd="3" destOrd="0" presId="urn:microsoft.com/office/officeart/2018/2/layout/IconCircleList"/>
    <dgm:cxn modelId="{F99E8D6F-86B3-45C2-B277-CBFAB9CF7122}" type="presParOf" srcId="{7799CEC2-8286-4AE0-BD4E-7CD7B258A432}" destId="{78CB620D-EBBA-4E25-8B1B-D87B5AD9D762}" srcOrd="5" destOrd="0" presId="urn:microsoft.com/office/officeart/2018/2/layout/IconCircleList"/>
    <dgm:cxn modelId="{FA4C8ED2-26FE-414B-A9D8-4ED41D27790E}" type="presParOf" srcId="{7799CEC2-8286-4AE0-BD4E-7CD7B258A432}" destId="{B42B5A91-4EC1-4F93-8DDD-53C292304091}" srcOrd="6" destOrd="0" presId="urn:microsoft.com/office/officeart/2018/2/layout/IconCircleList"/>
    <dgm:cxn modelId="{D35922EC-3B17-47FB-B16C-F34DE519987B}" type="presParOf" srcId="{B42B5A91-4EC1-4F93-8DDD-53C292304091}" destId="{1C5D75B8-E4DB-4255-B31F-377DC9251155}" srcOrd="0" destOrd="0" presId="urn:microsoft.com/office/officeart/2018/2/layout/IconCircleList"/>
    <dgm:cxn modelId="{EA010B62-AC86-4F19-8E64-7BE09C93C787}" type="presParOf" srcId="{B42B5A91-4EC1-4F93-8DDD-53C292304091}" destId="{2356931E-3030-4E5E-85A8-500BB8EBFE1A}" srcOrd="1" destOrd="0" presId="urn:microsoft.com/office/officeart/2018/2/layout/IconCircleList"/>
    <dgm:cxn modelId="{053688F6-9EB0-4BE8-9234-D2CFE6FC8BED}" type="presParOf" srcId="{B42B5A91-4EC1-4F93-8DDD-53C292304091}" destId="{D4430DAC-38CC-4F86-8C9B-1B4A44774B99}" srcOrd="2" destOrd="0" presId="urn:microsoft.com/office/officeart/2018/2/layout/IconCircleList"/>
    <dgm:cxn modelId="{25783009-485E-481B-AB81-E0016E1E9481}" type="presParOf" srcId="{B42B5A91-4EC1-4F93-8DDD-53C292304091}" destId="{C72DF8C3-C46B-4928-8259-F91CDAE50F8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15B903-07E6-4745-9DFD-10A0A024D119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7F86306-B824-4844-8CE1-25C16707F739}">
      <dgm:prSet/>
      <dgm:spPr/>
      <dgm:t>
        <a:bodyPr/>
        <a:lstStyle/>
        <a:p>
          <a:r>
            <a:rPr lang="en-US" dirty="0"/>
            <a:t>Children will experience a cross curricular learning experience.</a:t>
          </a:r>
        </a:p>
      </dgm:t>
    </dgm:pt>
    <dgm:pt modelId="{A9AF3829-F07A-4901-8947-9B97037875BB}" type="parTrans" cxnId="{555E918A-C83C-4771-90FD-5E07EB14F1BA}">
      <dgm:prSet/>
      <dgm:spPr/>
      <dgm:t>
        <a:bodyPr/>
        <a:lstStyle/>
        <a:p>
          <a:endParaRPr lang="en-US"/>
        </a:p>
      </dgm:t>
    </dgm:pt>
    <dgm:pt modelId="{16CA56ED-D04A-417F-A4D6-F754F73D9D3B}" type="sibTrans" cxnId="{555E918A-C83C-4771-90FD-5E07EB14F1BA}">
      <dgm:prSet/>
      <dgm:spPr/>
      <dgm:t>
        <a:bodyPr/>
        <a:lstStyle/>
        <a:p>
          <a:endParaRPr lang="en-US"/>
        </a:p>
      </dgm:t>
    </dgm:pt>
    <dgm:pt modelId="{3F4BD870-991E-4B2F-ACFE-E839A5572141}">
      <dgm:prSet/>
      <dgm:spPr/>
      <dgm:t>
        <a:bodyPr/>
        <a:lstStyle/>
        <a:p>
          <a:r>
            <a:rPr lang="en-US" dirty="0"/>
            <a:t>Daily tasks linked to special days/weeks and within all the pathways to learning. </a:t>
          </a:r>
        </a:p>
      </dgm:t>
    </dgm:pt>
    <dgm:pt modelId="{8EB3D724-6328-4CEE-9A19-F1B7FB27BFCC}" type="parTrans" cxnId="{6B850D5E-F61E-4061-AFE0-CC639F18CEE9}">
      <dgm:prSet/>
      <dgm:spPr/>
      <dgm:t>
        <a:bodyPr/>
        <a:lstStyle/>
        <a:p>
          <a:endParaRPr lang="en-US"/>
        </a:p>
      </dgm:t>
    </dgm:pt>
    <dgm:pt modelId="{4E6C5883-86C4-4EBE-AC90-568BAA2D1ADF}" type="sibTrans" cxnId="{6B850D5E-F61E-4061-AFE0-CC639F18CEE9}">
      <dgm:prSet/>
      <dgm:spPr/>
      <dgm:t>
        <a:bodyPr/>
        <a:lstStyle/>
        <a:p>
          <a:endParaRPr lang="en-US"/>
        </a:p>
      </dgm:t>
    </dgm:pt>
    <dgm:pt modelId="{D52DBAAF-4036-4CDA-A305-792984589077}">
      <dgm:prSet/>
      <dgm:spPr/>
      <dgm:t>
        <a:bodyPr/>
        <a:lstStyle/>
        <a:p>
          <a:r>
            <a:rPr lang="en-US" dirty="0"/>
            <a:t>Will have lunchtime break and access to the outdoors in the afternoon. </a:t>
          </a:r>
        </a:p>
      </dgm:t>
    </dgm:pt>
    <dgm:pt modelId="{0A3F6CEC-F617-4C2F-B889-B00519334060}" type="parTrans" cxnId="{8F6452A7-5FB5-4751-8B1B-E35D5C341C70}">
      <dgm:prSet/>
      <dgm:spPr/>
      <dgm:t>
        <a:bodyPr/>
        <a:lstStyle/>
        <a:p>
          <a:endParaRPr lang="en-US"/>
        </a:p>
      </dgm:t>
    </dgm:pt>
    <dgm:pt modelId="{28C571C0-41FB-447E-ACB7-924CEC394CE7}" type="sibTrans" cxnId="{8F6452A7-5FB5-4751-8B1B-E35D5C341C70}">
      <dgm:prSet/>
      <dgm:spPr/>
      <dgm:t>
        <a:bodyPr/>
        <a:lstStyle/>
        <a:p>
          <a:endParaRPr lang="en-US"/>
        </a:p>
      </dgm:t>
    </dgm:pt>
    <dgm:pt modelId="{4EEE50D6-F319-4A6C-8A2A-13E8B4210B76}">
      <dgm:prSet/>
      <dgm:spPr/>
      <dgm:t>
        <a:bodyPr/>
        <a:lstStyle/>
        <a:p>
          <a:r>
            <a:rPr lang="en-US" dirty="0"/>
            <a:t>Experience more independent time.</a:t>
          </a:r>
        </a:p>
      </dgm:t>
    </dgm:pt>
    <dgm:pt modelId="{60F1F643-CB1C-4D15-85C7-371589CE1E0E}" type="parTrans" cxnId="{1C9B27AA-7656-42AB-80AB-E3A1557010B5}">
      <dgm:prSet/>
      <dgm:spPr/>
      <dgm:t>
        <a:bodyPr/>
        <a:lstStyle/>
        <a:p>
          <a:endParaRPr lang="en-US"/>
        </a:p>
      </dgm:t>
    </dgm:pt>
    <dgm:pt modelId="{568455E2-CA98-4FE0-984C-30E0DCD4AF84}" type="sibTrans" cxnId="{1C9B27AA-7656-42AB-80AB-E3A1557010B5}">
      <dgm:prSet/>
      <dgm:spPr/>
      <dgm:t>
        <a:bodyPr/>
        <a:lstStyle/>
        <a:p>
          <a:endParaRPr lang="en-US"/>
        </a:p>
      </dgm:t>
    </dgm:pt>
    <dgm:pt modelId="{A69DD056-C0B0-4E00-B915-C5D3BEBF449F}">
      <dgm:prSet/>
      <dgm:spPr/>
      <dgm:t>
        <a:bodyPr/>
        <a:lstStyle/>
        <a:p>
          <a:r>
            <a:rPr lang="en-US" dirty="0"/>
            <a:t>Stay in the nursery classroom, so that it is a familiar environment to them.</a:t>
          </a:r>
        </a:p>
      </dgm:t>
    </dgm:pt>
    <dgm:pt modelId="{222BDD15-F0EC-452E-9997-E593D9CD7F72}" type="parTrans" cxnId="{9C9B5597-626D-48BA-8A3F-AF184392C62E}">
      <dgm:prSet/>
      <dgm:spPr/>
      <dgm:t>
        <a:bodyPr/>
        <a:lstStyle/>
        <a:p>
          <a:endParaRPr lang="en-US"/>
        </a:p>
      </dgm:t>
    </dgm:pt>
    <dgm:pt modelId="{92F6A446-D44A-4C76-A6F1-A6E3351474AD}" type="sibTrans" cxnId="{9C9B5597-626D-48BA-8A3F-AF184392C62E}">
      <dgm:prSet/>
      <dgm:spPr/>
      <dgm:t>
        <a:bodyPr/>
        <a:lstStyle/>
        <a:p>
          <a:endParaRPr lang="en-US"/>
        </a:p>
      </dgm:t>
    </dgm:pt>
    <dgm:pt modelId="{D9DF41E3-22D8-4B52-A276-FDBF41876B68}">
      <dgm:prSet/>
      <dgm:spPr/>
      <dgm:t>
        <a:bodyPr/>
        <a:lstStyle/>
        <a:p>
          <a:r>
            <a:rPr lang="en-US" dirty="0"/>
            <a:t>Lunchtime will be in school hall. Can order a school lunch – must select meals and pay using Parent Pay. </a:t>
          </a:r>
        </a:p>
      </dgm:t>
    </dgm:pt>
    <dgm:pt modelId="{D5F8C5C4-3E2F-47DC-83B3-BC77609639FD}" type="parTrans" cxnId="{2F266A62-3097-430F-8D08-23B69BE4DF40}">
      <dgm:prSet/>
      <dgm:spPr/>
      <dgm:t>
        <a:bodyPr/>
        <a:lstStyle/>
        <a:p>
          <a:endParaRPr lang="en-US"/>
        </a:p>
      </dgm:t>
    </dgm:pt>
    <dgm:pt modelId="{6163AC37-635D-475E-9890-8742E71C10D3}" type="sibTrans" cxnId="{2F266A62-3097-430F-8D08-23B69BE4DF40}">
      <dgm:prSet/>
      <dgm:spPr/>
      <dgm:t>
        <a:bodyPr/>
        <a:lstStyle/>
        <a:p>
          <a:endParaRPr lang="en-US"/>
        </a:p>
      </dgm:t>
    </dgm:pt>
    <dgm:pt modelId="{8DB8E86C-52B4-844B-BE87-B353E6B3D40C}" type="pres">
      <dgm:prSet presAssocID="{D915B903-07E6-4745-9DFD-10A0A024D119}" presName="diagram" presStyleCnt="0">
        <dgm:presLayoutVars>
          <dgm:dir/>
          <dgm:resizeHandles val="exact"/>
        </dgm:presLayoutVars>
      </dgm:prSet>
      <dgm:spPr/>
    </dgm:pt>
    <dgm:pt modelId="{113BDC02-9298-464C-AA7D-8067A46E1D60}" type="pres">
      <dgm:prSet presAssocID="{B7F86306-B824-4844-8CE1-25C16707F739}" presName="node" presStyleLbl="node1" presStyleIdx="0" presStyleCnt="6">
        <dgm:presLayoutVars>
          <dgm:bulletEnabled val="1"/>
        </dgm:presLayoutVars>
      </dgm:prSet>
      <dgm:spPr/>
    </dgm:pt>
    <dgm:pt modelId="{81A2F819-B863-6745-A556-A38339E9EE0C}" type="pres">
      <dgm:prSet presAssocID="{16CA56ED-D04A-417F-A4D6-F754F73D9D3B}" presName="sibTrans" presStyleCnt="0"/>
      <dgm:spPr/>
    </dgm:pt>
    <dgm:pt modelId="{4FF5A476-826F-8B4B-813C-C9CA209DA688}" type="pres">
      <dgm:prSet presAssocID="{3F4BD870-991E-4B2F-ACFE-E839A5572141}" presName="node" presStyleLbl="node1" presStyleIdx="1" presStyleCnt="6">
        <dgm:presLayoutVars>
          <dgm:bulletEnabled val="1"/>
        </dgm:presLayoutVars>
      </dgm:prSet>
      <dgm:spPr/>
    </dgm:pt>
    <dgm:pt modelId="{0D5A1905-D146-D640-B78C-62D0C0EDCBB5}" type="pres">
      <dgm:prSet presAssocID="{4E6C5883-86C4-4EBE-AC90-568BAA2D1ADF}" presName="sibTrans" presStyleCnt="0"/>
      <dgm:spPr/>
    </dgm:pt>
    <dgm:pt modelId="{83CE6687-F783-B34B-903E-B46F57A172F1}" type="pres">
      <dgm:prSet presAssocID="{D52DBAAF-4036-4CDA-A305-792984589077}" presName="node" presStyleLbl="node1" presStyleIdx="2" presStyleCnt="6">
        <dgm:presLayoutVars>
          <dgm:bulletEnabled val="1"/>
        </dgm:presLayoutVars>
      </dgm:prSet>
      <dgm:spPr/>
    </dgm:pt>
    <dgm:pt modelId="{37463BFF-5569-E84A-9D78-D94AAFB917C0}" type="pres">
      <dgm:prSet presAssocID="{28C571C0-41FB-447E-ACB7-924CEC394CE7}" presName="sibTrans" presStyleCnt="0"/>
      <dgm:spPr/>
    </dgm:pt>
    <dgm:pt modelId="{07EE0231-CE29-F442-BDD5-76B8D6A0DE76}" type="pres">
      <dgm:prSet presAssocID="{4EEE50D6-F319-4A6C-8A2A-13E8B4210B76}" presName="node" presStyleLbl="node1" presStyleIdx="3" presStyleCnt="6">
        <dgm:presLayoutVars>
          <dgm:bulletEnabled val="1"/>
        </dgm:presLayoutVars>
      </dgm:prSet>
      <dgm:spPr/>
    </dgm:pt>
    <dgm:pt modelId="{D2D8CF7A-302D-684B-A036-8D2F30C09E6D}" type="pres">
      <dgm:prSet presAssocID="{568455E2-CA98-4FE0-984C-30E0DCD4AF84}" presName="sibTrans" presStyleCnt="0"/>
      <dgm:spPr/>
    </dgm:pt>
    <dgm:pt modelId="{DCA22A78-DCE2-7B43-9AC1-7682DFBAA678}" type="pres">
      <dgm:prSet presAssocID="{A69DD056-C0B0-4E00-B915-C5D3BEBF449F}" presName="node" presStyleLbl="node1" presStyleIdx="4" presStyleCnt="6">
        <dgm:presLayoutVars>
          <dgm:bulletEnabled val="1"/>
        </dgm:presLayoutVars>
      </dgm:prSet>
      <dgm:spPr/>
    </dgm:pt>
    <dgm:pt modelId="{49B64846-0D8A-9F41-B27D-FBB119D322D8}" type="pres">
      <dgm:prSet presAssocID="{92F6A446-D44A-4C76-A6F1-A6E3351474AD}" presName="sibTrans" presStyleCnt="0"/>
      <dgm:spPr/>
    </dgm:pt>
    <dgm:pt modelId="{EFFCEFD8-C646-EA48-8FFB-3BBEC412A881}" type="pres">
      <dgm:prSet presAssocID="{D9DF41E3-22D8-4B52-A276-FDBF41876B68}" presName="node" presStyleLbl="node1" presStyleIdx="5" presStyleCnt="6">
        <dgm:presLayoutVars>
          <dgm:bulletEnabled val="1"/>
        </dgm:presLayoutVars>
      </dgm:prSet>
      <dgm:spPr/>
    </dgm:pt>
  </dgm:ptLst>
  <dgm:cxnLst>
    <dgm:cxn modelId="{01300D16-1E75-0E48-8D2C-6129CED3555E}" type="presOf" srcId="{B7F86306-B824-4844-8CE1-25C16707F739}" destId="{113BDC02-9298-464C-AA7D-8067A46E1D60}" srcOrd="0" destOrd="0" presId="urn:microsoft.com/office/officeart/2005/8/layout/default"/>
    <dgm:cxn modelId="{6B850D5E-F61E-4061-AFE0-CC639F18CEE9}" srcId="{D915B903-07E6-4745-9DFD-10A0A024D119}" destId="{3F4BD870-991E-4B2F-ACFE-E839A5572141}" srcOrd="1" destOrd="0" parTransId="{8EB3D724-6328-4CEE-9A19-F1B7FB27BFCC}" sibTransId="{4E6C5883-86C4-4EBE-AC90-568BAA2D1ADF}"/>
    <dgm:cxn modelId="{2F266A62-3097-430F-8D08-23B69BE4DF40}" srcId="{D915B903-07E6-4745-9DFD-10A0A024D119}" destId="{D9DF41E3-22D8-4B52-A276-FDBF41876B68}" srcOrd="5" destOrd="0" parTransId="{D5F8C5C4-3E2F-47DC-83B3-BC77609639FD}" sibTransId="{6163AC37-635D-475E-9890-8742E71C10D3}"/>
    <dgm:cxn modelId="{555E918A-C83C-4771-90FD-5E07EB14F1BA}" srcId="{D915B903-07E6-4745-9DFD-10A0A024D119}" destId="{B7F86306-B824-4844-8CE1-25C16707F739}" srcOrd="0" destOrd="0" parTransId="{A9AF3829-F07A-4901-8947-9B97037875BB}" sibTransId="{16CA56ED-D04A-417F-A4D6-F754F73D9D3B}"/>
    <dgm:cxn modelId="{9C9B5597-626D-48BA-8A3F-AF184392C62E}" srcId="{D915B903-07E6-4745-9DFD-10A0A024D119}" destId="{A69DD056-C0B0-4E00-B915-C5D3BEBF449F}" srcOrd="4" destOrd="0" parTransId="{222BDD15-F0EC-452E-9997-E593D9CD7F72}" sibTransId="{92F6A446-D44A-4C76-A6F1-A6E3351474AD}"/>
    <dgm:cxn modelId="{8F6452A7-5FB5-4751-8B1B-E35D5C341C70}" srcId="{D915B903-07E6-4745-9DFD-10A0A024D119}" destId="{D52DBAAF-4036-4CDA-A305-792984589077}" srcOrd="2" destOrd="0" parTransId="{0A3F6CEC-F617-4C2F-B889-B00519334060}" sibTransId="{28C571C0-41FB-447E-ACB7-924CEC394CE7}"/>
    <dgm:cxn modelId="{8ECADCA9-7A2A-E345-A374-618900F385F3}" type="presOf" srcId="{D52DBAAF-4036-4CDA-A305-792984589077}" destId="{83CE6687-F783-B34B-903E-B46F57A172F1}" srcOrd="0" destOrd="0" presId="urn:microsoft.com/office/officeart/2005/8/layout/default"/>
    <dgm:cxn modelId="{1C9B27AA-7656-42AB-80AB-E3A1557010B5}" srcId="{D915B903-07E6-4745-9DFD-10A0A024D119}" destId="{4EEE50D6-F319-4A6C-8A2A-13E8B4210B76}" srcOrd="3" destOrd="0" parTransId="{60F1F643-CB1C-4D15-85C7-371589CE1E0E}" sibTransId="{568455E2-CA98-4FE0-984C-30E0DCD4AF84}"/>
    <dgm:cxn modelId="{F2DAA9C9-394E-5342-9DF6-4E64EF9342F3}" type="presOf" srcId="{3F4BD870-991E-4B2F-ACFE-E839A5572141}" destId="{4FF5A476-826F-8B4B-813C-C9CA209DA688}" srcOrd="0" destOrd="0" presId="urn:microsoft.com/office/officeart/2005/8/layout/default"/>
    <dgm:cxn modelId="{D546DBDC-475E-0243-AB6F-CF533B462E2B}" type="presOf" srcId="{4EEE50D6-F319-4A6C-8A2A-13E8B4210B76}" destId="{07EE0231-CE29-F442-BDD5-76B8D6A0DE76}" srcOrd="0" destOrd="0" presId="urn:microsoft.com/office/officeart/2005/8/layout/default"/>
    <dgm:cxn modelId="{500C75E1-BD78-3B46-AE7A-F817194168FF}" type="presOf" srcId="{A69DD056-C0B0-4E00-B915-C5D3BEBF449F}" destId="{DCA22A78-DCE2-7B43-9AC1-7682DFBAA678}" srcOrd="0" destOrd="0" presId="urn:microsoft.com/office/officeart/2005/8/layout/default"/>
    <dgm:cxn modelId="{83A186F8-F688-FF43-9374-C0A52A7D4549}" type="presOf" srcId="{D9DF41E3-22D8-4B52-A276-FDBF41876B68}" destId="{EFFCEFD8-C646-EA48-8FFB-3BBEC412A881}" srcOrd="0" destOrd="0" presId="urn:microsoft.com/office/officeart/2005/8/layout/default"/>
    <dgm:cxn modelId="{297987F8-FCE6-0C47-99B4-B5085EC6194D}" type="presOf" srcId="{D915B903-07E6-4745-9DFD-10A0A024D119}" destId="{8DB8E86C-52B4-844B-BE87-B353E6B3D40C}" srcOrd="0" destOrd="0" presId="urn:microsoft.com/office/officeart/2005/8/layout/default"/>
    <dgm:cxn modelId="{38C82A6D-9C24-084D-A863-B2F32E1C3E55}" type="presParOf" srcId="{8DB8E86C-52B4-844B-BE87-B353E6B3D40C}" destId="{113BDC02-9298-464C-AA7D-8067A46E1D60}" srcOrd="0" destOrd="0" presId="urn:microsoft.com/office/officeart/2005/8/layout/default"/>
    <dgm:cxn modelId="{9CF5583C-ADA9-AC48-A869-98E1276D9276}" type="presParOf" srcId="{8DB8E86C-52B4-844B-BE87-B353E6B3D40C}" destId="{81A2F819-B863-6745-A556-A38339E9EE0C}" srcOrd="1" destOrd="0" presId="urn:microsoft.com/office/officeart/2005/8/layout/default"/>
    <dgm:cxn modelId="{E3B2039D-3B06-254E-89F8-A26A18507EC2}" type="presParOf" srcId="{8DB8E86C-52B4-844B-BE87-B353E6B3D40C}" destId="{4FF5A476-826F-8B4B-813C-C9CA209DA688}" srcOrd="2" destOrd="0" presId="urn:microsoft.com/office/officeart/2005/8/layout/default"/>
    <dgm:cxn modelId="{2500884C-FE12-C242-90B9-79413F3FBE44}" type="presParOf" srcId="{8DB8E86C-52B4-844B-BE87-B353E6B3D40C}" destId="{0D5A1905-D146-D640-B78C-62D0C0EDCBB5}" srcOrd="3" destOrd="0" presId="urn:microsoft.com/office/officeart/2005/8/layout/default"/>
    <dgm:cxn modelId="{6D5EA8D3-F725-B84F-9CD4-501FE47B4840}" type="presParOf" srcId="{8DB8E86C-52B4-844B-BE87-B353E6B3D40C}" destId="{83CE6687-F783-B34B-903E-B46F57A172F1}" srcOrd="4" destOrd="0" presId="urn:microsoft.com/office/officeart/2005/8/layout/default"/>
    <dgm:cxn modelId="{A39B26EC-79F8-3B47-8764-BFB1F53D868B}" type="presParOf" srcId="{8DB8E86C-52B4-844B-BE87-B353E6B3D40C}" destId="{37463BFF-5569-E84A-9D78-D94AAFB917C0}" srcOrd="5" destOrd="0" presId="urn:microsoft.com/office/officeart/2005/8/layout/default"/>
    <dgm:cxn modelId="{8701DE80-D060-C843-BA75-4D5345191F32}" type="presParOf" srcId="{8DB8E86C-52B4-844B-BE87-B353E6B3D40C}" destId="{07EE0231-CE29-F442-BDD5-76B8D6A0DE76}" srcOrd="6" destOrd="0" presId="urn:microsoft.com/office/officeart/2005/8/layout/default"/>
    <dgm:cxn modelId="{4B8D2380-7EF8-564B-94FC-B9F9E89181F1}" type="presParOf" srcId="{8DB8E86C-52B4-844B-BE87-B353E6B3D40C}" destId="{D2D8CF7A-302D-684B-A036-8D2F30C09E6D}" srcOrd="7" destOrd="0" presId="urn:microsoft.com/office/officeart/2005/8/layout/default"/>
    <dgm:cxn modelId="{2B59C775-A75E-154E-8690-FA06006E7B28}" type="presParOf" srcId="{8DB8E86C-52B4-844B-BE87-B353E6B3D40C}" destId="{DCA22A78-DCE2-7B43-9AC1-7682DFBAA678}" srcOrd="8" destOrd="0" presId="urn:microsoft.com/office/officeart/2005/8/layout/default"/>
    <dgm:cxn modelId="{A5E76316-E228-FD45-9AF3-44A97A94BE3D}" type="presParOf" srcId="{8DB8E86C-52B4-844B-BE87-B353E6B3D40C}" destId="{49B64846-0D8A-9F41-B27D-FBB119D322D8}" srcOrd="9" destOrd="0" presId="urn:microsoft.com/office/officeart/2005/8/layout/default"/>
    <dgm:cxn modelId="{E38FE8E8-2EE1-5445-8C09-EA64FA14DD98}" type="presParOf" srcId="{8DB8E86C-52B4-844B-BE87-B353E6B3D40C}" destId="{EFFCEFD8-C646-EA48-8FFB-3BBEC412A881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A75426-8DC6-4F6C-BE28-5B23A9088427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9F45477-2F78-4149-A1EA-764397509A1D}">
      <dgm:prSet/>
      <dgm:spPr/>
      <dgm:t>
        <a:bodyPr/>
        <a:lstStyle/>
        <a:p>
          <a:r>
            <a:rPr lang="en-US" dirty="0"/>
            <a:t>There is a £20 registration fee for every child. This needs to be paid to secure your child’s place.</a:t>
          </a:r>
        </a:p>
      </dgm:t>
    </dgm:pt>
    <dgm:pt modelId="{D93CD07E-C13B-43F1-ACD2-E844F58CDCEB}" type="parTrans" cxnId="{0C42B59B-25F5-44DD-A4DC-DB245BB70D9F}">
      <dgm:prSet/>
      <dgm:spPr/>
      <dgm:t>
        <a:bodyPr/>
        <a:lstStyle/>
        <a:p>
          <a:endParaRPr lang="en-US"/>
        </a:p>
      </dgm:t>
    </dgm:pt>
    <dgm:pt modelId="{F29A1EE0-7C32-4BAD-9E04-F450824DB201}" type="sibTrans" cxnId="{0C42B59B-25F5-44DD-A4DC-DB245BB70D9F}">
      <dgm:prSet/>
      <dgm:spPr/>
      <dgm:t>
        <a:bodyPr/>
        <a:lstStyle/>
        <a:p>
          <a:endParaRPr lang="en-US"/>
        </a:p>
      </dgm:t>
    </dgm:pt>
    <dgm:pt modelId="{5F6965A1-7B33-434D-B89F-AD61642D8CED}">
      <dgm:prSet/>
      <dgm:spPr/>
      <dgm:t>
        <a:bodyPr/>
        <a:lstStyle/>
        <a:p>
          <a:r>
            <a:rPr lang="en-US" dirty="0"/>
            <a:t>There are daily costs which some of you may occur, especially after the term your child turns 4. This is down to whether you live in the Vale or RCT.</a:t>
          </a:r>
        </a:p>
      </dgm:t>
    </dgm:pt>
    <dgm:pt modelId="{9CE54A89-45C4-4DDF-B816-8CC4FD58110A}" type="parTrans" cxnId="{C56142F3-84AD-48B3-9AB9-514E57741433}">
      <dgm:prSet/>
      <dgm:spPr/>
      <dgm:t>
        <a:bodyPr/>
        <a:lstStyle/>
        <a:p>
          <a:endParaRPr lang="en-US"/>
        </a:p>
      </dgm:t>
    </dgm:pt>
    <dgm:pt modelId="{F1B2CB91-38ED-42E8-B4DB-0B0CBAB3B9A9}" type="sibTrans" cxnId="{C56142F3-84AD-48B3-9AB9-514E57741433}">
      <dgm:prSet/>
      <dgm:spPr/>
      <dgm:t>
        <a:bodyPr/>
        <a:lstStyle/>
        <a:p>
          <a:endParaRPr lang="en-US"/>
        </a:p>
      </dgm:t>
    </dgm:pt>
    <dgm:pt modelId="{5CCBAE35-93D8-48ED-BA37-8955B327E96F}">
      <dgm:prSet/>
      <dgm:spPr/>
      <dgm:t>
        <a:bodyPr/>
        <a:lstStyle/>
        <a:p>
          <a:r>
            <a:rPr lang="en-US" dirty="0"/>
            <a:t>Childcare offer- you must be signed up to this to access the hours.</a:t>
          </a:r>
        </a:p>
      </dgm:t>
    </dgm:pt>
    <dgm:pt modelId="{FA308820-50E5-497F-B27A-9C1639EAC08A}" type="parTrans" cxnId="{68A22932-AB51-4BBD-AF64-0AA8BDD7137D}">
      <dgm:prSet/>
      <dgm:spPr/>
      <dgm:t>
        <a:bodyPr/>
        <a:lstStyle/>
        <a:p>
          <a:endParaRPr lang="en-US"/>
        </a:p>
      </dgm:t>
    </dgm:pt>
    <dgm:pt modelId="{2C57A8FC-695B-4C3D-AD14-C8DF9E236B15}" type="sibTrans" cxnId="{68A22932-AB51-4BBD-AF64-0AA8BDD7137D}">
      <dgm:prSet/>
      <dgm:spPr/>
      <dgm:t>
        <a:bodyPr/>
        <a:lstStyle/>
        <a:p>
          <a:endParaRPr lang="en-US"/>
        </a:p>
      </dgm:t>
    </dgm:pt>
    <dgm:pt modelId="{AED0E669-F316-40BE-8DA0-28A78C171881}">
      <dgm:prSet/>
      <dgm:spPr/>
      <dgm:t>
        <a:bodyPr/>
        <a:lstStyle/>
        <a:p>
          <a:r>
            <a:rPr lang="en-US" dirty="0"/>
            <a:t>Can use childcare vouchers to pay – let us know which ones</a:t>
          </a:r>
        </a:p>
      </dgm:t>
    </dgm:pt>
    <dgm:pt modelId="{AB665D31-9B83-480D-B93F-0D04303BE969}" type="parTrans" cxnId="{502765E0-C863-4E85-8FFD-B50204000F38}">
      <dgm:prSet/>
      <dgm:spPr/>
      <dgm:t>
        <a:bodyPr/>
        <a:lstStyle/>
        <a:p>
          <a:endParaRPr lang="en-US"/>
        </a:p>
      </dgm:t>
    </dgm:pt>
    <dgm:pt modelId="{316D9806-A75B-474D-957C-C38143E0A1B6}" type="sibTrans" cxnId="{502765E0-C863-4E85-8FFD-B50204000F38}">
      <dgm:prSet/>
      <dgm:spPr/>
      <dgm:t>
        <a:bodyPr/>
        <a:lstStyle/>
        <a:p>
          <a:endParaRPr lang="en-US"/>
        </a:p>
      </dgm:t>
    </dgm:pt>
    <dgm:pt modelId="{A971F7A6-F6C7-444F-8CF9-E397E834CD42}">
      <dgm:prSet/>
      <dgm:spPr/>
      <dgm:t>
        <a:bodyPr/>
        <a:lstStyle/>
        <a:p>
          <a:r>
            <a:rPr lang="en-US" dirty="0"/>
            <a:t>Can use tax free childcare vouchers.</a:t>
          </a:r>
        </a:p>
      </dgm:t>
    </dgm:pt>
    <dgm:pt modelId="{5566B31B-7E6B-44B4-988F-07E4F2AC41F2}" type="parTrans" cxnId="{ECB54C94-F144-4B78-B5BF-8BDD1C6E4DEA}">
      <dgm:prSet/>
      <dgm:spPr/>
      <dgm:t>
        <a:bodyPr/>
        <a:lstStyle/>
        <a:p>
          <a:endParaRPr lang="en-US"/>
        </a:p>
      </dgm:t>
    </dgm:pt>
    <dgm:pt modelId="{113F125C-FA85-4625-B8A6-7F9336E05C7B}" type="sibTrans" cxnId="{ECB54C94-F144-4B78-B5BF-8BDD1C6E4DEA}">
      <dgm:prSet/>
      <dgm:spPr/>
      <dgm:t>
        <a:bodyPr/>
        <a:lstStyle/>
        <a:p>
          <a:endParaRPr lang="en-US"/>
        </a:p>
      </dgm:t>
    </dgm:pt>
    <dgm:pt modelId="{8D3942E1-57B3-4478-901A-F509625B470B}">
      <dgm:prSet/>
      <dgm:spPr/>
      <dgm:t>
        <a:bodyPr/>
        <a:lstStyle/>
        <a:p>
          <a:r>
            <a:rPr lang="en-US" dirty="0"/>
            <a:t>If not eligible for childcare offer you must pay using Parent Pay. </a:t>
          </a:r>
        </a:p>
      </dgm:t>
    </dgm:pt>
    <dgm:pt modelId="{F5DA7853-9DE7-4A07-8358-AEC107003316}" type="parTrans" cxnId="{833FDB59-B6CB-4F00-BADA-DBCC23958005}">
      <dgm:prSet/>
      <dgm:spPr/>
      <dgm:t>
        <a:bodyPr/>
        <a:lstStyle/>
        <a:p>
          <a:endParaRPr lang="en-US"/>
        </a:p>
      </dgm:t>
    </dgm:pt>
    <dgm:pt modelId="{CAF7A2DF-A97B-4B4C-8A65-4B8A0D71893B}" type="sibTrans" cxnId="{833FDB59-B6CB-4F00-BADA-DBCC23958005}">
      <dgm:prSet/>
      <dgm:spPr/>
      <dgm:t>
        <a:bodyPr/>
        <a:lstStyle/>
        <a:p>
          <a:endParaRPr lang="en-US"/>
        </a:p>
      </dgm:t>
    </dgm:pt>
    <dgm:pt modelId="{ADB83593-5A18-6246-8B82-AFCF7188650F}" type="pres">
      <dgm:prSet presAssocID="{85A75426-8DC6-4F6C-BE28-5B23A9088427}" presName="linear" presStyleCnt="0">
        <dgm:presLayoutVars>
          <dgm:animLvl val="lvl"/>
          <dgm:resizeHandles val="exact"/>
        </dgm:presLayoutVars>
      </dgm:prSet>
      <dgm:spPr/>
    </dgm:pt>
    <dgm:pt modelId="{38E7A16B-5788-A04A-AC98-0116BD3DDCE3}" type="pres">
      <dgm:prSet presAssocID="{E9F45477-2F78-4149-A1EA-764397509A1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6EDFD9DF-A326-EA4E-853B-152C569FEA2D}" type="pres">
      <dgm:prSet presAssocID="{F29A1EE0-7C32-4BAD-9E04-F450824DB201}" presName="spacer" presStyleCnt="0"/>
      <dgm:spPr/>
    </dgm:pt>
    <dgm:pt modelId="{0B77149B-6923-4441-A97B-B6403E45F7FA}" type="pres">
      <dgm:prSet presAssocID="{5F6965A1-7B33-434D-B89F-AD61642D8CE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AC8C01F9-7473-8844-8BE8-154DBF06662F}" type="pres">
      <dgm:prSet presAssocID="{F1B2CB91-38ED-42E8-B4DB-0B0CBAB3B9A9}" presName="spacer" presStyleCnt="0"/>
      <dgm:spPr/>
    </dgm:pt>
    <dgm:pt modelId="{84D84E3A-53DA-DF4A-AA49-5833D07C2872}" type="pres">
      <dgm:prSet presAssocID="{5CCBAE35-93D8-48ED-BA37-8955B327E96F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38AF9DC-B21B-8440-87A2-7E05EB26E38C}" type="pres">
      <dgm:prSet presAssocID="{2C57A8FC-695B-4C3D-AD14-C8DF9E236B15}" presName="spacer" presStyleCnt="0"/>
      <dgm:spPr/>
    </dgm:pt>
    <dgm:pt modelId="{40652B07-FAC4-9D42-87C4-C3B0D297BF0D}" type="pres">
      <dgm:prSet presAssocID="{AED0E669-F316-40BE-8DA0-28A78C171881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F9739381-C9B8-D24E-A0CF-7605C63A6E9A}" type="pres">
      <dgm:prSet presAssocID="{316D9806-A75B-474D-957C-C38143E0A1B6}" presName="spacer" presStyleCnt="0"/>
      <dgm:spPr/>
    </dgm:pt>
    <dgm:pt modelId="{CAA05B96-816A-494F-8791-D362945EC527}" type="pres">
      <dgm:prSet presAssocID="{A971F7A6-F6C7-444F-8CF9-E397E834CD42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132BACC7-2361-C747-AE6E-10E0B33FDA6F}" type="pres">
      <dgm:prSet presAssocID="{113F125C-FA85-4625-B8A6-7F9336E05C7B}" presName="spacer" presStyleCnt="0"/>
      <dgm:spPr/>
    </dgm:pt>
    <dgm:pt modelId="{6AC9A5DF-C7FF-EE43-A009-D44BD0D39D1B}" type="pres">
      <dgm:prSet presAssocID="{8D3942E1-57B3-4478-901A-F509625B470B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54FBC04-8CFE-2940-A61B-72935F64E341}" type="presOf" srcId="{5F6965A1-7B33-434D-B89F-AD61642D8CED}" destId="{0B77149B-6923-4441-A97B-B6403E45F7FA}" srcOrd="0" destOrd="0" presId="urn:microsoft.com/office/officeart/2005/8/layout/vList2"/>
    <dgm:cxn modelId="{0AB2590E-9C2F-254E-9DA6-021E7B0364E4}" type="presOf" srcId="{E9F45477-2F78-4149-A1EA-764397509A1D}" destId="{38E7A16B-5788-A04A-AC98-0116BD3DDCE3}" srcOrd="0" destOrd="0" presId="urn:microsoft.com/office/officeart/2005/8/layout/vList2"/>
    <dgm:cxn modelId="{68A22932-AB51-4BBD-AF64-0AA8BDD7137D}" srcId="{85A75426-8DC6-4F6C-BE28-5B23A9088427}" destId="{5CCBAE35-93D8-48ED-BA37-8955B327E96F}" srcOrd="2" destOrd="0" parTransId="{FA308820-50E5-497F-B27A-9C1639EAC08A}" sibTransId="{2C57A8FC-695B-4C3D-AD14-C8DF9E236B15}"/>
    <dgm:cxn modelId="{40148D54-D662-464D-992D-DD67E64DFA7E}" type="presOf" srcId="{8D3942E1-57B3-4478-901A-F509625B470B}" destId="{6AC9A5DF-C7FF-EE43-A009-D44BD0D39D1B}" srcOrd="0" destOrd="0" presId="urn:microsoft.com/office/officeart/2005/8/layout/vList2"/>
    <dgm:cxn modelId="{833FDB59-B6CB-4F00-BADA-DBCC23958005}" srcId="{85A75426-8DC6-4F6C-BE28-5B23A9088427}" destId="{8D3942E1-57B3-4478-901A-F509625B470B}" srcOrd="5" destOrd="0" parTransId="{F5DA7853-9DE7-4A07-8358-AEC107003316}" sibTransId="{CAF7A2DF-A97B-4B4C-8A65-4B8A0D71893B}"/>
    <dgm:cxn modelId="{4A6D8A5D-95E2-3241-8FF2-7AE61D312DF6}" type="presOf" srcId="{5CCBAE35-93D8-48ED-BA37-8955B327E96F}" destId="{84D84E3A-53DA-DF4A-AA49-5833D07C2872}" srcOrd="0" destOrd="0" presId="urn:microsoft.com/office/officeart/2005/8/layout/vList2"/>
    <dgm:cxn modelId="{6FB5E779-65D7-0042-8C77-EF5BDFEF5581}" type="presOf" srcId="{AED0E669-F316-40BE-8DA0-28A78C171881}" destId="{40652B07-FAC4-9D42-87C4-C3B0D297BF0D}" srcOrd="0" destOrd="0" presId="urn:microsoft.com/office/officeart/2005/8/layout/vList2"/>
    <dgm:cxn modelId="{DB480D8E-40CC-FB4A-AA23-E07860D182FE}" type="presOf" srcId="{A971F7A6-F6C7-444F-8CF9-E397E834CD42}" destId="{CAA05B96-816A-494F-8791-D362945EC527}" srcOrd="0" destOrd="0" presId="urn:microsoft.com/office/officeart/2005/8/layout/vList2"/>
    <dgm:cxn modelId="{ECB54C94-F144-4B78-B5BF-8BDD1C6E4DEA}" srcId="{85A75426-8DC6-4F6C-BE28-5B23A9088427}" destId="{A971F7A6-F6C7-444F-8CF9-E397E834CD42}" srcOrd="4" destOrd="0" parTransId="{5566B31B-7E6B-44B4-988F-07E4F2AC41F2}" sibTransId="{113F125C-FA85-4625-B8A6-7F9336E05C7B}"/>
    <dgm:cxn modelId="{0C42B59B-25F5-44DD-A4DC-DB245BB70D9F}" srcId="{85A75426-8DC6-4F6C-BE28-5B23A9088427}" destId="{E9F45477-2F78-4149-A1EA-764397509A1D}" srcOrd="0" destOrd="0" parTransId="{D93CD07E-C13B-43F1-ACD2-E844F58CDCEB}" sibTransId="{F29A1EE0-7C32-4BAD-9E04-F450824DB201}"/>
    <dgm:cxn modelId="{D92E8DC1-5FF6-1E40-A97A-3AE9BCD959F7}" type="presOf" srcId="{85A75426-8DC6-4F6C-BE28-5B23A9088427}" destId="{ADB83593-5A18-6246-8B82-AFCF7188650F}" srcOrd="0" destOrd="0" presId="urn:microsoft.com/office/officeart/2005/8/layout/vList2"/>
    <dgm:cxn modelId="{502765E0-C863-4E85-8FFD-B50204000F38}" srcId="{85A75426-8DC6-4F6C-BE28-5B23A9088427}" destId="{AED0E669-F316-40BE-8DA0-28A78C171881}" srcOrd="3" destOrd="0" parTransId="{AB665D31-9B83-480D-B93F-0D04303BE969}" sibTransId="{316D9806-A75B-474D-957C-C38143E0A1B6}"/>
    <dgm:cxn modelId="{C56142F3-84AD-48B3-9AB9-514E57741433}" srcId="{85A75426-8DC6-4F6C-BE28-5B23A9088427}" destId="{5F6965A1-7B33-434D-B89F-AD61642D8CED}" srcOrd="1" destOrd="0" parTransId="{9CE54A89-45C4-4DDF-B816-8CC4FD58110A}" sibTransId="{F1B2CB91-38ED-42E8-B4DB-0B0CBAB3B9A9}"/>
    <dgm:cxn modelId="{ECA491C8-D851-2643-BDEA-2A6BAD09016E}" type="presParOf" srcId="{ADB83593-5A18-6246-8B82-AFCF7188650F}" destId="{38E7A16B-5788-A04A-AC98-0116BD3DDCE3}" srcOrd="0" destOrd="0" presId="urn:microsoft.com/office/officeart/2005/8/layout/vList2"/>
    <dgm:cxn modelId="{55897A4A-555C-314D-A4C3-637C96F0DC70}" type="presParOf" srcId="{ADB83593-5A18-6246-8B82-AFCF7188650F}" destId="{6EDFD9DF-A326-EA4E-853B-152C569FEA2D}" srcOrd="1" destOrd="0" presId="urn:microsoft.com/office/officeart/2005/8/layout/vList2"/>
    <dgm:cxn modelId="{C31B1AC5-9B55-274C-BEAC-C32ADBB62264}" type="presParOf" srcId="{ADB83593-5A18-6246-8B82-AFCF7188650F}" destId="{0B77149B-6923-4441-A97B-B6403E45F7FA}" srcOrd="2" destOrd="0" presId="urn:microsoft.com/office/officeart/2005/8/layout/vList2"/>
    <dgm:cxn modelId="{4C6F2603-4F0A-0B41-B186-291624DEE632}" type="presParOf" srcId="{ADB83593-5A18-6246-8B82-AFCF7188650F}" destId="{AC8C01F9-7473-8844-8BE8-154DBF06662F}" srcOrd="3" destOrd="0" presId="urn:microsoft.com/office/officeart/2005/8/layout/vList2"/>
    <dgm:cxn modelId="{53FF3105-6FC2-1D4D-AEEF-4EFF975387F1}" type="presParOf" srcId="{ADB83593-5A18-6246-8B82-AFCF7188650F}" destId="{84D84E3A-53DA-DF4A-AA49-5833D07C2872}" srcOrd="4" destOrd="0" presId="urn:microsoft.com/office/officeart/2005/8/layout/vList2"/>
    <dgm:cxn modelId="{72E49FDD-0A43-944B-A9E5-20072DD90FB7}" type="presParOf" srcId="{ADB83593-5A18-6246-8B82-AFCF7188650F}" destId="{038AF9DC-B21B-8440-87A2-7E05EB26E38C}" srcOrd="5" destOrd="0" presId="urn:microsoft.com/office/officeart/2005/8/layout/vList2"/>
    <dgm:cxn modelId="{83B050A3-AECB-7240-8E61-D41F16229CDB}" type="presParOf" srcId="{ADB83593-5A18-6246-8B82-AFCF7188650F}" destId="{40652B07-FAC4-9D42-87C4-C3B0D297BF0D}" srcOrd="6" destOrd="0" presId="urn:microsoft.com/office/officeart/2005/8/layout/vList2"/>
    <dgm:cxn modelId="{8061C663-F52C-D544-BF9E-61B7D2AC3B4C}" type="presParOf" srcId="{ADB83593-5A18-6246-8B82-AFCF7188650F}" destId="{F9739381-C9B8-D24E-A0CF-7605C63A6E9A}" srcOrd="7" destOrd="0" presId="urn:microsoft.com/office/officeart/2005/8/layout/vList2"/>
    <dgm:cxn modelId="{0B2154E8-88DC-B64A-88C8-91C020D738A0}" type="presParOf" srcId="{ADB83593-5A18-6246-8B82-AFCF7188650F}" destId="{CAA05B96-816A-494F-8791-D362945EC527}" srcOrd="8" destOrd="0" presId="urn:microsoft.com/office/officeart/2005/8/layout/vList2"/>
    <dgm:cxn modelId="{72192987-29D2-F444-A83D-36E988E2873A}" type="presParOf" srcId="{ADB83593-5A18-6246-8B82-AFCF7188650F}" destId="{132BACC7-2361-C747-AE6E-10E0B33FDA6F}" srcOrd="9" destOrd="0" presId="urn:microsoft.com/office/officeart/2005/8/layout/vList2"/>
    <dgm:cxn modelId="{F22018AB-EAC3-0143-A411-E1B2F50DE7B4}" type="presParOf" srcId="{ADB83593-5A18-6246-8B82-AFCF7188650F}" destId="{6AC9A5DF-C7FF-EE43-A009-D44BD0D39D1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C044C1-7505-4A33-9A39-7B8CD0045080}">
      <dsp:nvSpPr>
        <dsp:cNvPr id="0" name=""/>
        <dsp:cNvSpPr/>
      </dsp:nvSpPr>
      <dsp:spPr>
        <a:xfrm>
          <a:off x="18535" y="659889"/>
          <a:ext cx="1080124" cy="108012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8D5B21-F923-456E-B494-37AC2AAE5655}">
      <dsp:nvSpPr>
        <dsp:cNvPr id="0" name=""/>
        <dsp:cNvSpPr/>
      </dsp:nvSpPr>
      <dsp:spPr>
        <a:xfrm>
          <a:off x="245361" y="886715"/>
          <a:ext cx="626472" cy="62647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68E7EC-585E-4B60-9AA1-B748DC3911FD}">
      <dsp:nvSpPr>
        <dsp:cNvPr id="0" name=""/>
        <dsp:cNvSpPr/>
      </dsp:nvSpPr>
      <dsp:spPr>
        <a:xfrm>
          <a:off x="1330115" y="659889"/>
          <a:ext cx="2546008" cy="1080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11:45am – 3:20pm</a:t>
          </a:r>
        </a:p>
      </dsp:txBody>
      <dsp:txXfrm>
        <a:off x="1330115" y="659889"/>
        <a:ext cx="2546008" cy="1080124"/>
      </dsp:txXfrm>
    </dsp:sp>
    <dsp:sp modelId="{5403506D-5A4D-49FE-9C52-783F800A9901}">
      <dsp:nvSpPr>
        <dsp:cNvPr id="0" name=""/>
        <dsp:cNvSpPr/>
      </dsp:nvSpPr>
      <dsp:spPr>
        <a:xfrm>
          <a:off x="4319746" y="659889"/>
          <a:ext cx="1080124" cy="108012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C25B14-14B4-49C8-997A-55A03147B7E8}">
      <dsp:nvSpPr>
        <dsp:cNvPr id="0" name=""/>
        <dsp:cNvSpPr/>
      </dsp:nvSpPr>
      <dsp:spPr>
        <a:xfrm>
          <a:off x="4546573" y="886715"/>
          <a:ext cx="626472" cy="62647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C0D152-4989-4CB7-98E1-67D1F3972C67}">
      <dsp:nvSpPr>
        <dsp:cNvPr id="0" name=""/>
        <dsp:cNvSpPr/>
      </dsp:nvSpPr>
      <dsp:spPr>
        <a:xfrm>
          <a:off x="5631327" y="659889"/>
          <a:ext cx="2546008" cy="1080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Children need to be supplied with a packed lunch daily (or choose a hot meal) and a snack for the afternoon.</a:t>
          </a:r>
        </a:p>
      </dsp:txBody>
      <dsp:txXfrm>
        <a:off x="5631327" y="659889"/>
        <a:ext cx="2546008" cy="1080124"/>
      </dsp:txXfrm>
    </dsp:sp>
    <dsp:sp modelId="{52E3521F-0DE5-465B-B03B-41B485DEDE1B}">
      <dsp:nvSpPr>
        <dsp:cNvPr id="0" name=""/>
        <dsp:cNvSpPr/>
      </dsp:nvSpPr>
      <dsp:spPr>
        <a:xfrm>
          <a:off x="18535" y="2452790"/>
          <a:ext cx="1080124" cy="108012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7E70B0-5CA1-493D-8FD1-DF5F472587DE}">
      <dsp:nvSpPr>
        <dsp:cNvPr id="0" name=""/>
        <dsp:cNvSpPr/>
      </dsp:nvSpPr>
      <dsp:spPr>
        <a:xfrm>
          <a:off x="245361" y="2679617"/>
          <a:ext cx="626472" cy="62647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C0CCEB-57A7-4F41-AA1E-D3EEA58205FB}">
      <dsp:nvSpPr>
        <dsp:cNvPr id="0" name=""/>
        <dsp:cNvSpPr/>
      </dsp:nvSpPr>
      <dsp:spPr>
        <a:xfrm>
          <a:off x="1330115" y="2452790"/>
          <a:ext cx="2546008" cy="1080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RCT children can go home on bus, if agreed with council.</a:t>
          </a:r>
        </a:p>
      </dsp:txBody>
      <dsp:txXfrm>
        <a:off x="1330115" y="2452790"/>
        <a:ext cx="2546008" cy="1080124"/>
      </dsp:txXfrm>
    </dsp:sp>
    <dsp:sp modelId="{1C5D75B8-E4DB-4255-B31F-377DC9251155}">
      <dsp:nvSpPr>
        <dsp:cNvPr id="0" name=""/>
        <dsp:cNvSpPr/>
      </dsp:nvSpPr>
      <dsp:spPr>
        <a:xfrm>
          <a:off x="4319746" y="2452790"/>
          <a:ext cx="1080124" cy="108012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56931E-3030-4E5E-85A8-500BB8EBFE1A}">
      <dsp:nvSpPr>
        <dsp:cNvPr id="0" name=""/>
        <dsp:cNvSpPr/>
      </dsp:nvSpPr>
      <dsp:spPr>
        <a:xfrm>
          <a:off x="4546573" y="2679617"/>
          <a:ext cx="626472" cy="62647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2DF8C3-C46B-4928-8259-F91CDAE50F84}">
      <dsp:nvSpPr>
        <dsp:cNvPr id="0" name=""/>
        <dsp:cNvSpPr/>
      </dsp:nvSpPr>
      <dsp:spPr>
        <a:xfrm>
          <a:off x="5631327" y="2452790"/>
          <a:ext cx="2546008" cy="1080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Vale children are to be collected from the Nursery classroom.</a:t>
          </a:r>
        </a:p>
      </dsp:txBody>
      <dsp:txXfrm>
        <a:off x="5631327" y="2452790"/>
        <a:ext cx="2546008" cy="10801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3BDC02-9298-464C-AA7D-8067A46E1D60}">
      <dsp:nvSpPr>
        <dsp:cNvPr id="0" name=""/>
        <dsp:cNvSpPr/>
      </dsp:nvSpPr>
      <dsp:spPr>
        <a:xfrm>
          <a:off x="0" y="573683"/>
          <a:ext cx="2464593" cy="147875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Children will experience a cross curricular learning experience.</a:t>
          </a:r>
        </a:p>
      </dsp:txBody>
      <dsp:txXfrm>
        <a:off x="0" y="573683"/>
        <a:ext cx="2464593" cy="1478756"/>
      </dsp:txXfrm>
    </dsp:sp>
    <dsp:sp modelId="{4FF5A476-826F-8B4B-813C-C9CA209DA688}">
      <dsp:nvSpPr>
        <dsp:cNvPr id="0" name=""/>
        <dsp:cNvSpPr/>
      </dsp:nvSpPr>
      <dsp:spPr>
        <a:xfrm>
          <a:off x="2711053" y="573683"/>
          <a:ext cx="2464593" cy="1478756"/>
        </a:xfrm>
        <a:prstGeom prst="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Daily tasks linked to special days/weeks and within all the pathways to learning. </a:t>
          </a:r>
        </a:p>
      </dsp:txBody>
      <dsp:txXfrm>
        <a:off x="2711053" y="573683"/>
        <a:ext cx="2464593" cy="1478756"/>
      </dsp:txXfrm>
    </dsp:sp>
    <dsp:sp modelId="{83CE6687-F783-B34B-903E-B46F57A172F1}">
      <dsp:nvSpPr>
        <dsp:cNvPr id="0" name=""/>
        <dsp:cNvSpPr/>
      </dsp:nvSpPr>
      <dsp:spPr>
        <a:xfrm>
          <a:off x="5422106" y="573683"/>
          <a:ext cx="2464593" cy="1478756"/>
        </a:xfrm>
        <a:prstGeom prst="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Will have lunchtime break and access to the outdoors in the afternoon. </a:t>
          </a:r>
        </a:p>
      </dsp:txBody>
      <dsp:txXfrm>
        <a:off x="5422106" y="573683"/>
        <a:ext cx="2464593" cy="1478756"/>
      </dsp:txXfrm>
    </dsp:sp>
    <dsp:sp modelId="{07EE0231-CE29-F442-BDD5-76B8D6A0DE76}">
      <dsp:nvSpPr>
        <dsp:cNvPr id="0" name=""/>
        <dsp:cNvSpPr/>
      </dsp:nvSpPr>
      <dsp:spPr>
        <a:xfrm>
          <a:off x="0" y="2298898"/>
          <a:ext cx="2464593" cy="1478756"/>
        </a:xfrm>
        <a:prstGeom prst="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Experience more independent time.</a:t>
          </a:r>
        </a:p>
      </dsp:txBody>
      <dsp:txXfrm>
        <a:off x="0" y="2298898"/>
        <a:ext cx="2464593" cy="1478756"/>
      </dsp:txXfrm>
    </dsp:sp>
    <dsp:sp modelId="{DCA22A78-DCE2-7B43-9AC1-7682DFBAA678}">
      <dsp:nvSpPr>
        <dsp:cNvPr id="0" name=""/>
        <dsp:cNvSpPr/>
      </dsp:nvSpPr>
      <dsp:spPr>
        <a:xfrm>
          <a:off x="2711053" y="2298898"/>
          <a:ext cx="2464593" cy="1478756"/>
        </a:xfrm>
        <a:prstGeom prst="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Stay in the nursery classroom, so that it is a familiar environment to them.</a:t>
          </a:r>
        </a:p>
      </dsp:txBody>
      <dsp:txXfrm>
        <a:off x="2711053" y="2298898"/>
        <a:ext cx="2464593" cy="1478756"/>
      </dsp:txXfrm>
    </dsp:sp>
    <dsp:sp modelId="{EFFCEFD8-C646-EA48-8FFB-3BBEC412A881}">
      <dsp:nvSpPr>
        <dsp:cNvPr id="0" name=""/>
        <dsp:cNvSpPr/>
      </dsp:nvSpPr>
      <dsp:spPr>
        <a:xfrm>
          <a:off x="5422106" y="2298898"/>
          <a:ext cx="2464593" cy="1478756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Lunchtime will be in school hall. Can order a school lunch – must select meals and pay using Parent Pay. </a:t>
          </a:r>
        </a:p>
      </dsp:txBody>
      <dsp:txXfrm>
        <a:off x="5422106" y="2298898"/>
        <a:ext cx="2464593" cy="14787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E7A16B-5788-A04A-AC98-0116BD3DDCE3}">
      <dsp:nvSpPr>
        <dsp:cNvPr id="0" name=""/>
        <dsp:cNvSpPr/>
      </dsp:nvSpPr>
      <dsp:spPr>
        <a:xfrm>
          <a:off x="0" y="25092"/>
          <a:ext cx="7886700" cy="6762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There is a £20 registration fee for every child. This needs to be paid to secure your child’s place.</a:t>
          </a:r>
        </a:p>
      </dsp:txBody>
      <dsp:txXfrm>
        <a:off x="33012" y="58104"/>
        <a:ext cx="7820676" cy="610236"/>
      </dsp:txXfrm>
    </dsp:sp>
    <dsp:sp modelId="{0B77149B-6923-4441-A97B-B6403E45F7FA}">
      <dsp:nvSpPr>
        <dsp:cNvPr id="0" name=""/>
        <dsp:cNvSpPr/>
      </dsp:nvSpPr>
      <dsp:spPr>
        <a:xfrm>
          <a:off x="0" y="750312"/>
          <a:ext cx="7886700" cy="676260"/>
        </a:xfrm>
        <a:prstGeom prst="round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There are daily costs which some of you may occur, especially after the term your child turns 4. This is down to whether you live in the Vale or RCT.</a:t>
          </a:r>
        </a:p>
      </dsp:txBody>
      <dsp:txXfrm>
        <a:off x="33012" y="783324"/>
        <a:ext cx="7820676" cy="610236"/>
      </dsp:txXfrm>
    </dsp:sp>
    <dsp:sp modelId="{84D84E3A-53DA-DF4A-AA49-5833D07C2872}">
      <dsp:nvSpPr>
        <dsp:cNvPr id="0" name=""/>
        <dsp:cNvSpPr/>
      </dsp:nvSpPr>
      <dsp:spPr>
        <a:xfrm>
          <a:off x="0" y="1475532"/>
          <a:ext cx="7886700" cy="676260"/>
        </a:xfrm>
        <a:prstGeom prst="round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Childcare offer- you must be signed up to this to access the hours.</a:t>
          </a:r>
        </a:p>
      </dsp:txBody>
      <dsp:txXfrm>
        <a:off x="33012" y="1508544"/>
        <a:ext cx="7820676" cy="610236"/>
      </dsp:txXfrm>
    </dsp:sp>
    <dsp:sp modelId="{40652B07-FAC4-9D42-87C4-C3B0D297BF0D}">
      <dsp:nvSpPr>
        <dsp:cNvPr id="0" name=""/>
        <dsp:cNvSpPr/>
      </dsp:nvSpPr>
      <dsp:spPr>
        <a:xfrm>
          <a:off x="0" y="2200752"/>
          <a:ext cx="7886700" cy="676260"/>
        </a:xfrm>
        <a:prstGeom prst="round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Can use childcare vouchers to pay – let us know which ones</a:t>
          </a:r>
        </a:p>
      </dsp:txBody>
      <dsp:txXfrm>
        <a:off x="33012" y="2233764"/>
        <a:ext cx="7820676" cy="610236"/>
      </dsp:txXfrm>
    </dsp:sp>
    <dsp:sp modelId="{CAA05B96-816A-494F-8791-D362945EC527}">
      <dsp:nvSpPr>
        <dsp:cNvPr id="0" name=""/>
        <dsp:cNvSpPr/>
      </dsp:nvSpPr>
      <dsp:spPr>
        <a:xfrm>
          <a:off x="0" y="2925972"/>
          <a:ext cx="7886700" cy="676260"/>
        </a:xfrm>
        <a:prstGeom prst="round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Can use tax free childcare vouchers.</a:t>
          </a:r>
        </a:p>
      </dsp:txBody>
      <dsp:txXfrm>
        <a:off x="33012" y="2958984"/>
        <a:ext cx="7820676" cy="610236"/>
      </dsp:txXfrm>
    </dsp:sp>
    <dsp:sp modelId="{6AC9A5DF-C7FF-EE43-A009-D44BD0D39D1B}">
      <dsp:nvSpPr>
        <dsp:cNvPr id="0" name=""/>
        <dsp:cNvSpPr/>
      </dsp:nvSpPr>
      <dsp:spPr>
        <a:xfrm>
          <a:off x="0" y="3651192"/>
          <a:ext cx="7886700" cy="6762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If not eligible for childcare offer you must pay using Parent Pay. </a:t>
          </a:r>
        </a:p>
      </dsp:txBody>
      <dsp:txXfrm>
        <a:off x="33012" y="3684204"/>
        <a:ext cx="7820676" cy="6102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2DB426-B257-FD47-A8DD-7AD6E3599098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37D49-E6AA-5940-B72B-41EDBDA972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25296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959B5-F825-A249-ABEC-05FA22BF7899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5DFF1-3F19-BF46-B7D6-F04133F4B0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9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015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23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755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49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174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7092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66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96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933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27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36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471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youtu.be/3lTF3OYafPM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primarysite-prod-sorted.s3.amazonaws.com/llansannor-cw-primary-school/UploadedDocument/75e80912-a160-4110-92b3-f964f75dbe72/complaints-policy-23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7753" y="640080"/>
            <a:ext cx="2653423" cy="3566160"/>
          </a:xfrm>
        </p:spPr>
        <p:txBody>
          <a:bodyPr anchor="b">
            <a:normAutofit/>
          </a:bodyPr>
          <a:lstStyle/>
          <a:p>
            <a:pPr algn="l"/>
            <a:r>
              <a:rPr lang="en-US" sz="4700" b="1" dirty="0"/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754" y="4636008"/>
            <a:ext cx="2800510" cy="15727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b="1" dirty="0"/>
              <a:t>2025 - 2026</a:t>
            </a:r>
          </a:p>
          <a:p>
            <a:pPr algn="l"/>
            <a:endParaRPr lang="en-US" dirty="0"/>
          </a:p>
        </p:txBody>
      </p:sp>
      <p:sp>
        <p:nvSpPr>
          <p:cNvPr id="57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7753" y="4409267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E8BED93-6D40-A746-B0A4-D94F655D5D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32" r="8411"/>
          <a:stretch/>
        </p:blipFill>
        <p:spPr>
          <a:xfrm>
            <a:off x="3971519" y="10"/>
            <a:ext cx="5171338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710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0AA75791-ABD6-45E2-B58A-77112BD0F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2A542E6-1924-4FE2-89D1-3CB19468C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F353183-2147-472B-AD7D-4A085FF6A4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AAA42C8-A082-4DFD-A5F3-FC9EF825B1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957" y="469448"/>
            <a:ext cx="5401864" cy="1087890"/>
          </a:xfrm>
        </p:spPr>
        <p:txBody>
          <a:bodyPr anchor="t">
            <a:normAutofit/>
          </a:bodyPr>
          <a:lstStyle/>
          <a:p>
            <a:r>
              <a:rPr lang="en-US" sz="1900" b="1" u="sng"/>
              <a:t>The Nursery team</a:t>
            </a:r>
          </a:p>
        </p:txBody>
      </p:sp>
      <p:pic>
        <p:nvPicPr>
          <p:cNvPr id="4" name="Picture 3" descr="A person wearing a leopard print scarf&#10;&#10;Description automatically generated">
            <a:extLst>
              <a:ext uri="{FF2B5EF4-FFF2-40B4-BE49-F238E27FC236}">
                <a16:creationId xmlns:a16="http://schemas.microsoft.com/office/drawing/2014/main" id="{BB64209D-E6B3-054A-A0AA-4F58D6DA54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422" r="21702" b="-3"/>
          <a:stretch>
            <a:fillRect/>
          </a:stretch>
        </p:blipFill>
        <p:spPr>
          <a:xfrm>
            <a:off x="411960" y="2133600"/>
            <a:ext cx="1710535" cy="4172921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sp>
        <p:nvSpPr>
          <p:cNvPr id="26" name="Content Placeholder 2"/>
          <p:cNvSpPr>
            <a:spLocks noGrp="1"/>
          </p:cNvSpPr>
          <p:nvPr>
            <p:ph idx="1"/>
          </p:nvPr>
        </p:nvSpPr>
        <p:spPr>
          <a:xfrm>
            <a:off x="6246612" y="2059200"/>
            <a:ext cx="2484835" cy="37830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defTabSz="786384">
              <a:spcBef>
                <a:spcPts val="860"/>
              </a:spcBef>
              <a:buNone/>
            </a:pPr>
            <a:endParaRPr lang="en-US" sz="1700" dirty="0">
              <a:solidFill>
                <a:schemeClr val="tx1">
                  <a:alpha val="60000"/>
                </a:schemeClr>
              </a:solidFill>
              <a:cs typeface="Calibri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1700" b="1" dirty="0">
                <a:solidFill>
                  <a:schemeClr val="tx1">
                    <a:alpha val="60000"/>
                  </a:schemeClr>
                </a:solidFill>
              </a:rPr>
              <a:t>Nursery Class teacher and ALNCO (whole school)</a:t>
            </a:r>
            <a:endParaRPr lang="en-US" sz="1700" b="1" dirty="0">
              <a:solidFill>
                <a:schemeClr val="tx1">
                  <a:alpha val="60000"/>
                </a:schemeClr>
              </a:solidFill>
              <a:highlight>
                <a:srgbClr val="FFFF00"/>
              </a:highlight>
              <a:cs typeface="Calibri" panose="020F0502020204030204"/>
            </a:endParaRPr>
          </a:p>
          <a:p>
            <a:pPr defTabSz="786384">
              <a:spcBef>
                <a:spcPts val="860"/>
              </a:spcBef>
            </a:pPr>
            <a:r>
              <a:rPr lang="en-US" sz="1700" dirty="0" err="1">
                <a:solidFill>
                  <a:schemeClr val="tx1">
                    <a:alpha val="60000"/>
                  </a:schemeClr>
                </a:solidFill>
              </a:rPr>
              <a:t>Mrs</a:t>
            </a:r>
            <a:r>
              <a:rPr lang="en-US" sz="1700" dirty="0">
                <a:solidFill>
                  <a:schemeClr val="tx1">
                    <a:alpha val="60000"/>
                  </a:schemeClr>
                </a:solidFill>
              </a:rPr>
              <a:t> K Miller </a:t>
            </a:r>
            <a:endParaRPr lang="en-US" sz="1700" kern="1200" dirty="0">
              <a:solidFill>
                <a:schemeClr val="tx1">
                  <a:alpha val="60000"/>
                </a:schemeClr>
              </a:solidFill>
              <a:highlight>
                <a:srgbClr val="FFFF00"/>
              </a:highlight>
              <a:latin typeface="+mn-lt"/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1700" b="1" dirty="0">
                <a:solidFill>
                  <a:schemeClr val="tx1">
                    <a:alpha val="60000"/>
                  </a:schemeClr>
                </a:solidFill>
                <a:cs typeface="Calibri"/>
              </a:rPr>
              <a:t>LSAs</a:t>
            </a:r>
            <a:endParaRPr lang="en-US" sz="1700" b="1" dirty="0">
              <a:solidFill>
                <a:schemeClr val="tx1">
                  <a:alpha val="60000"/>
                </a:schemeClr>
              </a:solidFill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1700" dirty="0" err="1">
                <a:solidFill>
                  <a:schemeClr val="tx1">
                    <a:alpha val="60000"/>
                  </a:schemeClr>
                </a:solidFill>
              </a:rPr>
              <a:t>Mrs</a:t>
            </a:r>
            <a:r>
              <a:rPr lang="en-US" sz="1700" dirty="0">
                <a:solidFill>
                  <a:schemeClr val="tx1">
                    <a:alpha val="60000"/>
                  </a:schemeClr>
                </a:solidFill>
              </a:rPr>
              <a:t> L Jones</a:t>
            </a:r>
          </a:p>
          <a:p>
            <a:pPr marL="196215" indent="-196215" defTabSz="786384">
              <a:spcBef>
                <a:spcPts val="860"/>
              </a:spcBef>
            </a:pPr>
            <a:r>
              <a:rPr lang="en-US" sz="1700" dirty="0" err="1">
                <a:solidFill>
                  <a:schemeClr val="tx1">
                    <a:alpha val="60000"/>
                  </a:schemeClr>
                </a:solidFill>
              </a:rPr>
              <a:t>Mrs</a:t>
            </a:r>
            <a:r>
              <a:rPr lang="en-US" sz="1700" dirty="0">
                <a:solidFill>
                  <a:schemeClr val="tx1">
                    <a:alpha val="60000"/>
                  </a:schemeClr>
                </a:solidFill>
              </a:rPr>
              <a:t> J Waters</a:t>
            </a:r>
          </a:p>
          <a:p>
            <a:pPr marL="196215" indent="-196215" defTabSz="786384">
              <a:spcBef>
                <a:spcPts val="860"/>
              </a:spcBef>
            </a:pPr>
            <a:endParaRPr lang="en-US" sz="1700" dirty="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endParaRPr lang="en-US" sz="1700" dirty="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  <a:p>
            <a:pPr marL="196215" indent="-196215" defTabSz="786384">
              <a:spcBef>
                <a:spcPts val="860"/>
              </a:spcBef>
            </a:pPr>
            <a:endParaRPr lang="en-US" sz="1700" dirty="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endParaRPr lang="en-US" sz="1700" dirty="0">
              <a:solidFill>
                <a:schemeClr val="tx1">
                  <a:alpha val="60000"/>
                </a:schemeClr>
              </a:solidFill>
              <a:cs typeface="Calibri" panose="020F0502020204030204"/>
            </a:endParaRPr>
          </a:p>
        </p:txBody>
      </p:sp>
      <p:pic>
        <p:nvPicPr>
          <p:cNvPr id="8" name="Picture 7" descr="A person wearing glasses and a yellow and black shirt&#10;&#10;Description automatically generated">
            <a:extLst>
              <a:ext uri="{FF2B5EF4-FFF2-40B4-BE49-F238E27FC236}">
                <a16:creationId xmlns:a16="http://schemas.microsoft.com/office/drawing/2014/main" id="{860D75DF-B4E3-8C4B-BB58-3496E11251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452" r="22621"/>
          <a:stretch>
            <a:fillRect/>
          </a:stretch>
        </p:blipFill>
        <p:spPr>
          <a:xfrm>
            <a:off x="2267406" y="2133600"/>
            <a:ext cx="1711800" cy="4172400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pic>
        <p:nvPicPr>
          <p:cNvPr id="6" name="Picture 5" descr="A person with blonde hair wearing a grey sweater&#10;&#10;Description automatically generated">
            <a:extLst>
              <a:ext uri="{FF2B5EF4-FFF2-40B4-BE49-F238E27FC236}">
                <a16:creationId xmlns:a16="http://schemas.microsoft.com/office/drawing/2014/main" id="{F1A657CD-10D7-F048-9476-B13DD740981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961" r="23575"/>
          <a:stretch>
            <a:fillRect/>
          </a:stretch>
        </p:blipFill>
        <p:spPr>
          <a:xfrm>
            <a:off x="4104216" y="2133600"/>
            <a:ext cx="1711800" cy="41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561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F3582-4F96-8DE0-2AAD-0C3058CA5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Our School Vision</a:t>
            </a:r>
            <a:endParaRPr lang="en-US" b="1" u="sng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8DFCF-A434-7825-F54E-8B0EFEC09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 dirty="0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5970B7-D20E-412D-5D9D-B8FC579610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649" y="1632962"/>
            <a:ext cx="4602609" cy="516544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2400" b="1" dirty="0">
                <a:ea typeface="+mn-lt"/>
                <a:cs typeface="+mn-lt"/>
              </a:rPr>
              <a:t>Together with God, we will explore, discover and flourish</a:t>
            </a:r>
            <a:endParaRPr lang="en-US" sz="2600" b="1" dirty="0">
              <a:latin typeface="Arial"/>
              <a:cs typeface="Arial"/>
            </a:endParaRPr>
          </a:p>
          <a:p>
            <a:pPr marL="0" indent="0" algn="ctr">
              <a:buNone/>
            </a:pPr>
            <a:endParaRPr lang="en-US" sz="2600" b="1" dirty="0">
              <a:latin typeface="Arial"/>
              <a:cs typeface="Arial"/>
            </a:endParaRPr>
          </a:p>
          <a:p>
            <a:pPr>
              <a:buClr>
                <a:srgbClr val="EF53A5"/>
              </a:buClr>
            </a:pPr>
            <a:r>
              <a:rPr lang="en-US" sz="2200" dirty="0">
                <a:latin typeface="Arial"/>
                <a:cs typeface="Arial"/>
              </a:rPr>
              <a:t>We aim to embed our vision through our day to day lives at Llansannor. </a:t>
            </a:r>
          </a:p>
          <a:p>
            <a:pPr>
              <a:buClr>
                <a:srgbClr val="EF53A5"/>
              </a:buClr>
            </a:pPr>
            <a:r>
              <a:rPr lang="en-US" sz="2200" dirty="0">
                <a:latin typeface="Arial"/>
                <a:cs typeface="Arial"/>
              </a:rPr>
              <a:t>It is in keeping with Curriculum for Wales which we have been working towards for several years. </a:t>
            </a:r>
          </a:p>
          <a:p>
            <a:pPr>
              <a:buClr>
                <a:srgbClr val="EF53A5"/>
              </a:buClr>
            </a:pPr>
            <a:r>
              <a:rPr lang="en-US" sz="2200" dirty="0">
                <a:latin typeface="Arial"/>
                <a:cs typeface="Arial"/>
              </a:rPr>
              <a:t>To learn more about the changes we’re going through in education please watch this parent guide from Welsh Government </a:t>
            </a:r>
            <a:r>
              <a:rPr lang="en-US" sz="2200" dirty="0">
                <a:solidFill>
                  <a:srgbClr val="EC76B5"/>
                </a:solidFill>
                <a:latin typeface="Arial"/>
                <a:cs typeface="Arial"/>
                <a:hlinkClick r:id="rId2"/>
              </a:rPr>
              <a:t>https://youtu.be/3lTF3OYafPM</a:t>
            </a:r>
            <a:r>
              <a:rPr lang="en-US" sz="2200" dirty="0">
                <a:latin typeface="Arial"/>
                <a:cs typeface="Arial"/>
              </a:rPr>
              <a:t> </a:t>
            </a:r>
          </a:p>
          <a:p>
            <a:pPr>
              <a:buClr>
                <a:srgbClr val="EF53A5"/>
              </a:buClr>
            </a:pPr>
            <a:endParaRPr lang="en-US" sz="2200" dirty="0">
              <a:latin typeface="Arial"/>
              <a:cs typeface="Arial"/>
            </a:endParaRPr>
          </a:p>
          <a:p>
            <a:pPr>
              <a:buClr>
                <a:srgbClr val="EF53A5"/>
              </a:buClr>
            </a:pPr>
            <a:endParaRPr lang="en-US" sz="2200" dirty="0">
              <a:latin typeface="Arial"/>
              <a:cs typeface="Arial"/>
            </a:endParaRPr>
          </a:p>
          <a:p>
            <a:pPr>
              <a:buClr>
                <a:srgbClr val="EF53A5"/>
              </a:buClr>
            </a:pPr>
            <a:endParaRPr lang="en-US" sz="2200" dirty="0">
              <a:latin typeface="Arial"/>
              <a:cs typeface="Arial"/>
            </a:endParaRPr>
          </a:p>
          <a:p>
            <a:pPr>
              <a:buClr>
                <a:srgbClr val="EF53A5"/>
              </a:buClr>
            </a:pPr>
            <a:endParaRPr lang="en-US" sz="2200" dirty="0">
              <a:latin typeface="Arial"/>
              <a:cs typeface="Arial"/>
            </a:endParaRPr>
          </a:p>
        </p:txBody>
      </p:sp>
      <p:pic>
        <p:nvPicPr>
          <p:cNvPr id="7" name="Content Placeholder 6" descr="A tree with flags and text&#10;&#10;Description automatically generated">
            <a:extLst>
              <a:ext uri="{FF2B5EF4-FFF2-40B4-BE49-F238E27FC236}">
                <a16:creationId xmlns:a16="http://schemas.microsoft.com/office/drawing/2014/main" id="{17C120ED-390A-ECD9-FA18-3C633BB9C75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99252" y="1106470"/>
            <a:ext cx="3433250" cy="5462129"/>
          </a:xfrm>
        </p:spPr>
      </p:pic>
      <p:pic>
        <p:nvPicPr>
          <p:cNvPr id="19" name="Picture 4" descr="A qr code with a dinosaur&#10;&#10;Description automatically generated">
            <a:extLst>
              <a:ext uri="{FF2B5EF4-FFF2-40B4-BE49-F238E27FC236}">
                <a16:creationId xmlns:a16="http://schemas.microsoft.com/office/drawing/2014/main" id="{53488E5F-6B4B-B24A-C46B-9DD5475C23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6670" y="77594"/>
            <a:ext cx="1186498" cy="11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82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700" y="332727"/>
            <a:ext cx="7317154" cy="755162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>
                <a:cs typeface="Calibri Light"/>
              </a:rPr>
              <a:t>Curriculum of Wonders</a:t>
            </a:r>
            <a:endParaRPr lang="en-US" dirty="0"/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45D4AA1B-447E-270E-89FC-877495A6E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133" y="415967"/>
            <a:ext cx="587132" cy="592016"/>
          </a:xfrm>
          <a:prstGeom prst="rect">
            <a:avLst/>
          </a:prstGeom>
        </p:spPr>
      </p:pic>
      <p:pic>
        <p:nvPicPr>
          <p:cNvPr id="7" name="Picture 5" descr="Diagram&#10;&#10;Description automatically generated">
            <a:extLst>
              <a:ext uri="{FF2B5EF4-FFF2-40B4-BE49-F238E27FC236}">
                <a16:creationId xmlns:a16="http://schemas.microsoft.com/office/drawing/2014/main" id="{8AAFEFB3-7E8C-E44A-9BD1-997A5D5C5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893" y="414300"/>
            <a:ext cx="587132" cy="592016"/>
          </a:xfrm>
          <a:prstGeom prst="rect">
            <a:avLst/>
          </a:prstGeom>
        </p:spPr>
      </p:pic>
      <p:pic>
        <p:nvPicPr>
          <p:cNvPr id="6" name="Content Placeholder 3" descr="A computer screen shot of a book&#10;&#10;Description automatically generated">
            <a:extLst>
              <a:ext uri="{FF2B5EF4-FFF2-40B4-BE49-F238E27FC236}">
                <a16:creationId xmlns:a16="http://schemas.microsoft.com/office/drawing/2014/main" id="{3DF56E0A-8682-D6E7-3F61-369C14848C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88" t="16736" r="45866" b="23849"/>
          <a:stretch/>
        </p:blipFill>
        <p:spPr>
          <a:xfrm>
            <a:off x="5153583" y="2031789"/>
            <a:ext cx="3406121" cy="38162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3D5E2F3-3BEE-19F8-601A-8D446A064016}"/>
              </a:ext>
            </a:extLst>
          </p:cNvPr>
          <p:cNvSpPr txBox="1"/>
          <p:nvPr/>
        </p:nvSpPr>
        <p:spPr>
          <a:xfrm>
            <a:off x="394257" y="1529960"/>
            <a:ext cx="4618351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cs typeface="Calibri"/>
              </a:rPr>
              <a:t>Christian values at the heart of the curriculum</a:t>
            </a:r>
          </a:p>
          <a:p>
            <a:endParaRPr lang="en-US" sz="2000" dirty="0">
              <a:cs typeface="Calibri"/>
            </a:endParaRPr>
          </a:p>
          <a:p>
            <a:r>
              <a:rPr lang="en-US" sz="2000" dirty="0">
                <a:cs typeface="Calibri"/>
              </a:rPr>
              <a:t>Engaging topics to stimulate imagination and creativity</a:t>
            </a:r>
          </a:p>
          <a:p>
            <a:endParaRPr lang="en-US" sz="2000" dirty="0">
              <a:cs typeface="Calibri"/>
            </a:endParaRPr>
          </a:p>
          <a:p>
            <a:r>
              <a:rPr lang="en-US" sz="2000" dirty="0">
                <a:cs typeface="Calibri"/>
              </a:rPr>
              <a:t>Develop a love of the world and fulfill God's wish to be guardians of the planet</a:t>
            </a:r>
          </a:p>
          <a:p>
            <a:endParaRPr lang="en-US" sz="2000" dirty="0">
              <a:cs typeface="Calibri"/>
            </a:endParaRPr>
          </a:p>
          <a:p>
            <a:r>
              <a:rPr lang="en-US" sz="2000" dirty="0">
                <a:cs typeface="Calibri"/>
              </a:rPr>
              <a:t>Instill a love of learning and questioning to discover and explore</a:t>
            </a:r>
          </a:p>
          <a:p>
            <a:endParaRPr lang="en-US" sz="2000" dirty="0">
              <a:cs typeface="Calibri"/>
            </a:endParaRPr>
          </a:p>
          <a:p>
            <a:r>
              <a:rPr lang="en-US" sz="2000" dirty="0">
                <a:cs typeface="Calibri"/>
              </a:rPr>
              <a:t>Love the outdoors</a:t>
            </a:r>
          </a:p>
          <a:p>
            <a:endParaRPr lang="en-US" sz="2000" dirty="0">
              <a:cs typeface="Calibri"/>
            </a:endParaRPr>
          </a:p>
          <a:p>
            <a:r>
              <a:rPr lang="en-US" sz="2000" dirty="0">
                <a:cs typeface="Calibri"/>
              </a:rPr>
              <a:t>Care for each other and the wider world</a:t>
            </a:r>
          </a:p>
        </p:txBody>
      </p:sp>
    </p:spTree>
    <p:extLst>
      <p:ext uri="{BB962C8B-B14F-4D97-AF65-F5344CB8AC3E}">
        <p14:creationId xmlns:p14="http://schemas.microsoft.com/office/powerpoint/2010/main" val="3410762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BEB4E9-B7B3-3FAB-592E-F290E106F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GB" sz="3100" b="1" u="sng" dirty="0">
                <a:solidFill>
                  <a:srgbClr val="FFFFFF"/>
                </a:solidFill>
                <a:cs typeface="Calibri Light"/>
              </a:rPr>
              <a:t>How we communicate progress with home? </a:t>
            </a:r>
            <a:endParaRPr lang="en-GB" sz="3100" b="1" u="sng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9C753-498E-C131-C113-3E4B12A48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2130" y="808198"/>
            <a:ext cx="5902713" cy="558561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endParaRPr lang="en-GB" sz="1800" dirty="0">
              <a:cs typeface="Calibri"/>
            </a:endParaRPr>
          </a:p>
          <a:p>
            <a:pPr marL="0" indent="0">
              <a:buNone/>
            </a:pPr>
            <a:endParaRPr lang="en-GB" sz="1800" dirty="0">
              <a:cs typeface="Calibri"/>
            </a:endParaRPr>
          </a:p>
          <a:p>
            <a:pPr marL="0" indent="0">
              <a:buNone/>
            </a:pPr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We hold many sharing sessions over the school year. </a:t>
            </a:r>
            <a:endParaRPr lang="en-US" sz="2000" dirty="0">
              <a:cs typeface="Calibri"/>
            </a:endParaRPr>
          </a:p>
          <a:p>
            <a:pPr marL="0" indent="0">
              <a:buNone/>
            </a:pPr>
            <a:r>
              <a:rPr lang="en-GB" sz="2000" dirty="0">
                <a:cs typeface="Calibri"/>
              </a:rPr>
              <a:t>Sharing sessions and parent  evening dates are set and will be shared ASAP. </a:t>
            </a:r>
            <a:endParaRPr lang="en-US" sz="2000" dirty="0">
              <a:cs typeface="Calibri"/>
            </a:endParaRPr>
          </a:p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pPr marL="0" indent="0">
              <a:buNone/>
            </a:pPr>
            <a:r>
              <a:rPr lang="en-GB" sz="2000" b="1" u="sng" dirty="0">
                <a:cs typeface="Calibri"/>
              </a:rPr>
              <a:t>Autumn Term</a:t>
            </a:r>
          </a:p>
          <a:p>
            <a:r>
              <a:rPr lang="en-GB" sz="2000" dirty="0">
                <a:cs typeface="Calibri"/>
              </a:rPr>
              <a:t>Settling in discussions – Summer term</a:t>
            </a:r>
          </a:p>
          <a:p>
            <a:r>
              <a:rPr lang="en-GB" sz="2000" dirty="0">
                <a:cs typeface="Calibri"/>
              </a:rPr>
              <a:t>Autumn Term – </a:t>
            </a:r>
            <a:r>
              <a:rPr lang="en-GB" sz="2000" dirty="0" err="1">
                <a:cs typeface="Calibri"/>
              </a:rPr>
              <a:t>Dewch</a:t>
            </a:r>
            <a:r>
              <a:rPr lang="en-GB" sz="2000" dirty="0">
                <a:cs typeface="Calibri"/>
              </a:rPr>
              <a:t> I Weld</a:t>
            </a:r>
          </a:p>
          <a:p>
            <a:endParaRPr lang="en-GB" sz="1800" dirty="0">
              <a:cs typeface="Calibri"/>
            </a:endParaRPr>
          </a:p>
          <a:p>
            <a:endParaRPr lang="en-GB" sz="1800" dirty="0">
              <a:cs typeface="Calibri"/>
            </a:endParaRPr>
          </a:p>
          <a:p>
            <a:pPr marL="0" indent="0">
              <a:buNone/>
            </a:pPr>
            <a:endParaRPr lang="en-GB" sz="1800" b="1" u="sng" dirty="0">
              <a:cs typeface="Calibri"/>
            </a:endParaRPr>
          </a:p>
          <a:p>
            <a:pPr marL="0" indent="0">
              <a:buNone/>
            </a:pPr>
            <a:endParaRPr lang="en-GB" sz="1800" b="1" u="sng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86838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21F9B6-7B11-7AD8-DEE0-6A949E644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FFFFFF"/>
                </a:solidFill>
              </a:rPr>
              <a:t>Home School Links</a:t>
            </a:r>
            <a:endParaRPr lang="en-US" b="1" u="sng" dirty="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27292-818E-6C8D-0331-EF18F1255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200" dirty="0">
                <a:cs typeface="Calibri"/>
              </a:rPr>
              <a:t>Please ensure you keep up to date with the school news using:</a:t>
            </a:r>
            <a:endParaRPr lang="en-US" sz="2200" dirty="0"/>
          </a:p>
          <a:p>
            <a:r>
              <a:rPr lang="en-US" sz="2200" b="1" dirty="0">
                <a:cs typeface="Calibri"/>
              </a:rPr>
              <a:t>School app</a:t>
            </a:r>
            <a:r>
              <a:rPr lang="en-US" sz="2200" dirty="0">
                <a:cs typeface="Calibri"/>
              </a:rPr>
              <a:t> - this includes calendar dates, emails and notifications</a:t>
            </a:r>
          </a:p>
          <a:p>
            <a:r>
              <a:rPr lang="en-US" sz="2200" b="1" dirty="0">
                <a:cs typeface="Calibri"/>
              </a:rPr>
              <a:t>Newsletter </a:t>
            </a:r>
            <a:r>
              <a:rPr lang="en-US" sz="2200" dirty="0">
                <a:cs typeface="Calibri"/>
              </a:rPr>
              <a:t>- half termly to celebrate learning</a:t>
            </a:r>
          </a:p>
          <a:p>
            <a:r>
              <a:rPr lang="en-US" sz="2200" b="1" dirty="0">
                <a:cs typeface="Calibri"/>
              </a:rPr>
              <a:t>Website </a:t>
            </a:r>
            <a:r>
              <a:rPr lang="en-US" sz="2200" dirty="0">
                <a:cs typeface="Calibri"/>
              </a:rPr>
              <a:t>- overview of learning and pictures from children’s learning. There are links to home school websites such as TT rockstars, editable forms such as medical and holiday forms </a:t>
            </a:r>
          </a:p>
          <a:p>
            <a:r>
              <a:rPr lang="en-US" sz="2200" b="1" dirty="0">
                <a:cs typeface="Calibri"/>
              </a:rPr>
              <a:t>Important events will be on the school calendar on the website and on the school app</a:t>
            </a:r>
          </a:p>
        </p:txBody>
      </p:sp>
    </p:spTree>
    <p:extLst>
      <p:ext uri="{BB962C8B-B14F-4D97-AF65-F5344CB8AC3E}">
        <p14:creationId xmlns:p14="http://schemas.microsoft.com/office/powerpoint/2010/main" val="725864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/>
              <a:t>Complaints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606" y="2052925"/>
            <a:ext cx="8363990" cy="419548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100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C780B9-501B-4E5C-B4C3-764C25094C84}"/>
              </a:ext>
            </a:extLst>
          </p:cNvPr>
          <p:cNvSpPr txBox="1"/>
          <p:nvPr/>
        </p:nvSpPr>
        <p:spPr>
          <a:xfrm>
            <a:off x="784746" y="1702557"/>
            <a:ext cx="7322023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Your views are very important to us and we want every member of our school community to be happy.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Please adhere to our school complaints policy when voicing any concerns.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We respectfully ask that you contact school first. </a:t>
            </a:r>
          </a:p>
          <a:p>
            <a:r>
              <a:rPr lang="en-US" dirty="0">
                <a:cs typeface="Calibri"/>
              </a:rPr>
              <a:t>Do not post any grievances on social media – including WhatsApp groups. </a:t>
            </a:r>
            <a:endParaRPr lang="en-US" dirty="0"/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Our complaints policy can be found on our school website: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  <a:hlinkClick r:id="rId2"/>
              </a:rPr>
              <a:t>https://primarysite-prod-sorted.s3.amazonaws.com/llansannor-cw-primary-school/UploadedDocument/75e80912-a160-4110-92b3-f964f75dbe72/complaints-policy-23.pdf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105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US" sz="3700" dirty="0">
                <a:solidFill>
                  <a:srgbClr val="FFFFFF"/>
                </a:solidFill>
              </a:rPr>
              <a:t>A typical day in Progression Step 1…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vert="horz" lIns="91440" tIns="45720" rIns="91440" bIns="45720" rtlCol="0" anchor="ctr">
            <a:noAutofit/>
          </a:bodyPr>
          <a:lstStyle/>
          <a:p>
            <a:endParaRPr lang="en-US" sz="1500" dirty="0"/>
          </a:p>
          <a:p>
            <a:r>
              <a:rPr lang="en-US" sz="1800" dirty="0"/>
              <a:t>8:55am – 9:15am – Register, singing, welcome into class, soft start.</a:t>
            </a:r>
          </a:p>
          <a:p>
            <a:r>
              <a:rPr lang="en-US" sz="1800" dirty="0"/>
              <a:t>9:15am – 11:25am – Focus tasks, RWI and then enhanced and continuous provision – During this time we have rolling snack and children have full access to the outdoor provision. </a:t>
            </a:r>
          </a:p>
          <a:p>
            <a:r>
              <a:rPr lang="en-US" sz="1800" dirty="0"/>
              <a:t>11:25am– Tidy up then dough disco – Home time routine – songs and story.</a:t>
            </a:r>
          </a:p>
          <a:p>
            <a:r>
              <a:rPr lang="en-US" sz="1800" dirty="0"/>
              <a:t>11:45am – Children to be collected from the main school gate</a:t>
            </a:r>
          </a:p>
          <a:p>
            <a:r>
              <a:rPr lang="en-US" sz="1800" dirty="0"/>
              <a:t>These are a rough guide for your information. </a:t>
            </a:r>
          </a:p>
          <a:p>
            <a:pPr marL="0" indent="0">
              <a:buNone/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951545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FFFFFF"/>
                </a:solidFill>
              </a:rPr>
              <a:t>What your child needs: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PE kits in bags on PE days – white t- shirt, black shorts/trousers, trainers – </a:t>
            </a:r>
            <a:r>
              <a:rPr lang="en-GB" dirty="0">
                <a:highlight>
                  <a:srgbClr val="FFFF00"/>
                </a:highlight>
              </a:rPr>
              <a:t>Tuesdays</a:t>
            </a:r>
          </a:p>
          <a:p>
            <a:r>
              <a:rPr lang="en-GB" dirty="0"/>
              <a:t>Please ensure that all your child's belongings have labels on – even shoes. </a:t>
            </a:r>
          </a:p>
          <a:p>
            <a:r>
              <a:rPr lang="en-GB" dirty="0"/>
              <a:t>Wellies and waterproofs for forest school - </a:t>
            </a:r>
            <a:r>
              <a:rPr lang="en-GB" dirty="0">
                <a:highlight>
                  <a:srgbClr val="FFFF00"/>
                </a:highlight>
              </a:rPr>
              <a:t>Friday</a:t>
            </a:r>
            <a:endParaRPr lang="en-US" dirty="0">
              <a:highlight>
                <a:srgbClr val="FFFF00"/>
              </a:highligh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0719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C9B9F33B-F0CC-4410-85D0-1B957DF435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4045020" cy="1325563"/>
          </a:xfrm>
        </p:spPr>
        <p:txBody>
          <a:bodyPr>
            <a:normAutofit/>
          </a:bodyPr>
          <a:lstStyle/>
          <a:p>
            <a:r>
              <a:rPr lang="en-US" b="1" u="sng" dirty="0"/>
              <a:t>Daily snack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CB1B7E-4B0B-4E99-9560-9667270DA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6521" y="1"/>
            <a:ext cx="851299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404502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Please bring your own healthy snack to school – </a:t>
            </a:r>
            <a:r>
              <a:rPr lang="en-US" b="1" dirty="0"/>
              <a:t>fruit or vegetables</a:t>
            </a:r>
            <a:r>
              <a:rPr lang="en-US" dirty="0"/>
              <a:t> (no bars, crisps, biscuits etc) </a:t>
            </a:r>
            <a:endParaRPr lang="en-US" dirty="0">
              <a:cs typeface="Calibri"/>
            </a:endParaRPr>
          </a:p>
          <a:p>
            <a:r>
              <a:rPr lang="en-US" b="1" dirty="0"/>
              <a:t>No nuts </a:t>
            </a:r>
            <a:r>
              <a:rPr lang="en-US" dirty="0"/>
              <a:t>due to nut allergies</a:t>
            </a:r>
            <a:endParaRPr lang="en-US" dirty="0">
              <a:cs typeface="Calibri"/>
            </a:endParaRPr>
          </a:p>
          <a:p>
            <a:r>
              <a:rPr lang="en-US" dirty="0"/>
              <a:t>Please bring plenty of </a:t>
            </a:r>
            <a:r>
              <a:rPr lang="en-US" b="1" dirty="0"/>
              <a:t>water </a:t>
            </a:r>
            <a:r>
              <a:rPr lang="en-US" dirty="0"/>
              <a:t>too! (label the water bottle please)</a:t>
            </a:r>
            <a:endParaRPr lang="en-US" dirty="0">
              <a:cs typeface="Calibri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0473" y="2700688"/>
            <a:ext cx="609320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4B72A91-D1FD-4A9B-BBBD-AF2A9E7586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67" r="-3" b="5964"/>
          <a:stretch/>
        </p:blipFill>
        <p:spPr>
          <a:xfrm>
            <a:off x="6164668" y="852372"/>
            <a:ext cx="2322605" cy="3096807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96DE3D2-178D-4017-842D-87C88CE92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42910" y="0"/>
            <a:ext cx="1736439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66898" y="1026771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F3E238A3-9859-420B-8653-460E15FD4C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25" r="27996" b="1"/>
          <a:stretch/>
        </p:blipFill>
        <p:spPr>
          <a:xfrm>
            <a:off x="5042910" y="4685200"/>
            <a:ext cx="2050306" cy="2172801"/>
          </a:xfrm>
          <a:custGeom>
            <a:avLst/>
            <a:gdLst/>
            <a:ahLst/>
            <a:cxnLst/>
            <a:rect l="l" t="t" r="r" b="b"/>
            <a:pathLst>
              <a:path w="2733741" h="2172801">
                <a:moveTo>
                  <a:pt x="1366871" y="0"/>
                </a:moveTo>
                <a:cubicBezTo>
                  <a:pt x="2121772" y="0"/>
                  <a:pt x="2733741" y="595368"/>
                  <a:pt x="2733741" y="1329791"/>
                </a:cubicBezTo>
                <a:cubicBezTo>
                  <a:pt x="2733741" y="1605200"/>
                  <a:pt x="2647683" y="1861054"/>
                  <a:pt x="2500301" y="2073290"/>
                </a:cubicBezTo>
                <a:lnTo>
                  <a:pt x="2423813" y="2172801"/>
                </a:lnTo>
                <a:lnTo>
                  <a:pt x="309928" y="2172801"/>
                </a:lnTo>
                <a:lnTo>
                  <a:pt x="233440" y="2073290"/>
                </a:lnTo>
                <a:cubicBezTo>
                  <a:pt x="86058" y="1861054"/>
                  <a:pt x="0" y="1605200"/>
                  <a:pt x="0" y="1329791"/>
                </a:cubicBezTo>
                <a:cubicBezTo>
                  <a:pt x="0" y="595368"/>
                  <a:pt x="611969" y="0"/>
                  <a:pt x="1366871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sp>
        <p:nvSpPr>
          <p:cNvPr id="29" name="Arc 28">
            <a:extLst>
              <a:ext uri="{FF2B5EF4-FFF2-40B4-BE49-F238E27FC236}">
                <a16:creationId xmlns:a16="http://schemas.microsoft.com/office/drawing/2014/main" id="{034ACCCC-54D4-4F78-9B85-4A34FEBAA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54998">
            <a:off x="4541892" y="4209253"/>
            <a:ext cx="2901163" cy="3868217"/>
          </a:xfrm>
          <a:prstGeom prst="arc">
            <a:avLst>
              <a:gd name="adj1" fmla="val 16200000"/>
              <a:gd name="adj2" fmla="val 20479261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72413CFE-8B8A-45C9-B7BA-CF49986D4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54162" y="4112081"/>
            <a:ext cx="889838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97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 dirty="0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849" y="1825625"/>
            <a:ext cx="4486148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200" dirty="0"/>
              <a:t>Please label </a:t>
            </a:r>
            <a:r>
              <a:rPr lang="en-US" sz="2200" b="1" u="sng" dirty="0"/>
              <a:t>ALL</a:t>
            </a:r>
            <a:r>
              <a:rPr lang="en-US" sz="2200" dirty="0"/>
              <a:t> items that your child brings to school. </a:t>
            </a:r>
          </a:p>
          <a:p>
            <a:pPr>
              <a:buClr>
                <a:srgbClr val="EF53A5"/>
              </a:buClr>
            </a:pPr>
            <a:r>
              <a:rPr lang="en-US" sz="2200" dirty="0"/>
              <a:t>Polo t-shirt, jumper / cardigan / hoodie, grey skirt / trousers / shorts etc, black shoes and coat.  Nursery can wear joggers/leggings </a:t>
            </a:r>
            <a:r>
              <a:rPr lang="en-US" sz="2200"/>
              <a:t>for ease. </a:t>
            </a:r>
            <a:endParaRPr lang="en-US" sz="2200" dirty="0"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 dirty="0"/>
              <a:t>PE kit – </a:t>
            </a:r>
            <a:r>
              <a:rPr lang="en-US" sz="2200" dirty="0">
                <a:ea typeface="+mn-lt"/>
                <a:cs typeface="+mn-lt"/>
              </a:rPr>
              <a:t>shorts / joggers, plain t-shirt, hoodie and trainers. Children</a:t>
            </a:r>
            <a:r>
              <a:rPr lang="en-US" sz="2200" dirty="0"/>
              <a:t> must change into their kits in school. </a:t>
            </a:r>
          </a:p>
          <a:p>
            <a:pPr>
              <a:buClr>
                <a:srgbClr val="EF53A5"/>
              </a:buClr>
            </a:pPr>
            <a:r>
              <a:rPr lang="en-US" sz="2200" dirty="0">
                <a:cs typeface="Calibri"/>
              </a:rPr>
              <a:t>Forest school –wellies, waterproof clothing (trousers and jacket / all-in-one)</a:t>
            </a:r>
          </a:p>
        </p:txBody>
      </p:sp>
      <p:sp>
        <p:nvSpPr>
          <p:cNvPr id="1035" name="Oval 1034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D72AC7-9F3A-6449-AB23-E96748F5B7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62" r="6328" b="3"/>
          <a:stretch/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037" name="Arc 1036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8" name="Picture 4" descr="Llansannor Polo Shirt - The Pencil Case">
            <a:extLst>
              <a:ext uri="{FF2B5EF4-FFF2-40B4-BE49-F238E27FC236}">
                <a16:creationId xmlns:a16="http://schemas.microsoft.com/office/drawing/2014/main" id="{752A1004-42AB-CF42-990C-CE76D3DF1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70" r="-230" b="14630"/>
          <a:stretch/>
        </p:blipFill>
        <p:spPr bwMode="auto">
          <a:xfrm>
            <a:off x="4708332" y="62363"/>
            <a:ext cx="2645630" cy="2108898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6178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FC387-1F8C-ED45-AAD6-8E9749F7C4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3930" y="1008993"/>
            <a:ext cx="6923558" cy="3542045"/>
          </a:xfrm>
        </p:spPr>
        <p:txBody>
          <a:bodyPr anchor="b">
            <a:normAutofit/>
          </a:bodyPr>
          <a:lstStyle/>
          <a:p>
            <a:pPr algn="l"/>
            <a:r>
              <a:rPr lang="en-US" sz="10000" dirty="0"/>
              <a:t>Llansannor Childcare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8A4655-8962-E54F-9BFF-2203E58062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3930" y="4582814"/>
            <a:ext cx="5349252" cy="1312657"/>
          </a:xfrm>
        </p:spPr>
        <p:txBody>
          <a:bodyPr anchor="t">
            <a:normAutofit/>
          </a:bodyPr>
          <a:lstStyle/>
          <a:p>
            <a:pPr algn="l"/>
            <a:r>
              <a:rPr lang="en-US" dirty="0"/>
              <a:t>2025/26</a:t>
            </a:r>
          </a:p>
        </p:txBody>
      </p:sp>
    </p:spTree>
    <p:extLst>
      <p:ext uri="{BB962C8B-B14F-4D97-AF65-F5344CB8AC3E}">
        <p14:creationId xmlns:p14="http://schemas.microsoft.com/office/powerpoint/2010/main" val="108898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A4A0A1-0114-DF40-BF0C-5F574D9ED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</a:rPr>
              <a:t>Times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3678F45-33AB-EE0A-E3F2-88F1E460C6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547799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39842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B6977D-D064-9E42-87FD-DAE25AF2B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56995"/>
            <a:ext cx="7886700" cy="113369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children will do?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7072CDA5-DB99-0982-5887-9FF33F54C2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550402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57955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4207C2-5C89-344D-99C1-1F8712132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57188"/>
            <a:ext cx="7886700" cy="1133499"/>
          </a:xfrm>
        </p:spPr>
        <p:txBody>
          <a:bodyPr>
            <a:normAutofit/>
          </a:bodyPr>
          <a:lstStyle/>
          <a:p>
            <a:pPr algn="ctr"/>
            <a:r>
              <a:rPr lang="en-US" sz="4500" dirty="0"/>
              <a:t>Fees and registration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1E1EBAF-69DC-DE46-9EEE-BD8102E57F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9663761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65944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83356" y="1928731"/>
            <a:ext cx="3333749" cy="2624327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38376E-B915-A046-8563-3D84DD2F2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525" y="1967266"/>
            <a:ext cx="1971675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9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Recent inspection report – please take some time to read this</a:t>
            </a:r>
          </a:p>
        </p:txBody>
      </p:sp>
      <p:pic>
        <p:nvPicPr>
          <p:cNvPr id="5" name="Content Placeholder 4" descr="A screenshot of a survey&#10;&#10;Description automatically generated">
            <a:extLst>
              <a:ext uri="{FF2B5EF4-FFF2-40B4-BE49-F238E27FC236}">
                <a16:creationId xmlns:a16="http://schemas.microsoft.com/office/drawing/2014/main" id="{A7DF1336-D61C-3E44-9A98-18C7BE65F7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2987" y="1088495"/>
            <a:ext cx="5085525" cy="467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829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83356" y="1928731"/>
            <a:ext cx="3333749" cy="2624327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D168A9-645B-9044-8EAE-1EA2C69BC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525" y="1967266"/>
            <a:ext cx="1971675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Child care interest</a:t>
            </a:r>
          </a:p>
        </p:txBody>
      </p:sp>
      <p:pic>
        <p:nvPicPr>
          <p:cNvPr id="7" name="Content Placeholder 6" descr="A qr code on a blue square&#10;&#10;Description automatically generated">
            <a:extLst>
              <a:ext uri="{FF2B5EF4-FFF2-40B4-BE49-F238E27FC236}">
                <a16:creationId xmlns:a16="http://schemas.microsoft.com/office/drawing/2014/main" id="{3D86F993-EA31-294C-AF43-CE2995C5E3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21137" y="1453666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2122525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DCD548453CEE44B8C5E876657D812A" ma:contentTypeVersion="5" ma:contentTypeDescription="Create a new document." ma:contentTypeScope="" ma:versionID="2da2155570e5a2715e7fb334a5a249ad">
  <xsd:schema xmlns:xsd="http://www.w3.org/2001/XMLSchema" xmlns:xs="http://www.w3.org/2001/XMLSchema" xmlns:p="http://schemas.microsoft.com/office/2006/metadata/properties" xmlns:ns2="6857512f-849d-4d74-8fce-428aa6bfdd7b" xmlns:ns3="098f7941-c466-41f5-b329-63f91bc42703" targetNamespace="http://schemas.microsoft.com/office/2006/metadata/properties" ma:root="true" ma:fieldsID="7a6ec6fe36d0108a1121737fc75c5b3a" ns2:_="" ns3:_="">
    <xsd:import namespace="6857512f-849d-4d74-8fce-428aa6bfdd7b"/>
    <xsd:import namespace="098f7941-c466-41f5-b329-63f91bc4270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57512f-849d-4d74-8fce-428aa6bfdd7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8f7941-c466-41f5-b329-63f91bc4270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457B78F-5DD3-453A-BC45-6F7D980C9E81}">
  <ds:schemaRefs>
    <ds:schemaRef ds:uri="6857512f-849d-4d74-8fce-428aa6bfdd7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D8A4962-D9EF-48E9-9DEA-1A85BBC383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57512f-849d-4d74-8fce-428aa6bfdd7b"/>
    <ds:schemaRef ds:uri="098f7941-c466-41f5-b329-63f91bc4270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43E739-8308-4136-AE5F-D2978E6FDE8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{7506030A-8150-AE47-866C-2128DF7726FB}tf10001062</Template>
  <TotalTime>12145</TotalTime>
  <Words>899</Words>
  <Application>Microsoft Macintosh PowerPoint</Application>
  <PresentationFormat>On-screen Show (4:3)</PresentationFormat>
  <Paragraphs>108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office theme</vt:lpstr>
      <vt:lpstr>Meet the teacher</vt:lpstr>
      <vt:lpstr>The Nursery team</vt:lpstr>
      <vt:lpstr>Our School Vision</vt:lpstr>
      <vt:lpstr>Curriculum of Wonders</vt:lpstr>
      <vt:lpstr>How we communicate progress with home? </vt:lpstr>
      <vt:lpstr>Home School Links</vt:lpstr>
      <vt:lpstr>Complaints</vt:lpstr>
      <vt:lpstr>A typical day in Progression Step 1…</vt:lpstr>
      <vt:lpstr>What your child needs:</vt:lpstr>
      <vt:lpstr>Daily snack</vt:lpstr>
      <vt:lpstr>Uniform</vt:lpstr>
      <vt:lpstr>Llansannor Childcare</vt:lpstr>
      <vt:lpstr>Times</vt:lpstr>
      <vt:lpstr>What children will do?</vt:lpstr>
      <vt:lpstr>Fees and registration</vt:lpstr>
      <vt:lpstr>Recent inspection report – please take some time to read this</vt:lpstr>
      <vt:lpstr>Child care interest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teacher!</dc:title>
  <dc:creator>CLaire</dc:creator>
  <cp:lastModifiedBy>K Miller (Llansannor CiW Primary School)</cp:lastModifiedBy>
  <cp:revision>25</cp:revision>
  <cp:lastPrinted>2014-09-23T11:10:32Z</cp:lastPrinted>
  <dcterms:created xsi:type="dcterms:W3CDTF">2014-09-22T18:20:41Z</dcterms:created>
  <dcterms:modified xsi:type="dcterms:W3CDTF">2025-06-19T11:31:07Z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0x010100D1DCD548453CEE44B8C5E876657D812A</vt:lpwstr>
  </property>
</Properties>
</file>