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9" r:id="rId5"/>
    <p:sldId id="258" r:id="rId6"/>
    <p:sldId id="257" r:id="rId7"/>
    <p:sldId id="260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87"/>
  </p:normalViewPr>
  <p:slideViewPr>
    <p:cSldViewPr snapToGrid="0" snapToObjects="1">
      <p:cViewPr varScale="1">
        <p:scale>
          <a:sx n="104" d="100"/>
          <a:sy n="104" d="100"/>
        </p:scale>
        <p:origin x="163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022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131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859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993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19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584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870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512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485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145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715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9C3C0-B374-5148-BDD4-EDACE2A89039}" type="datetimeFigureOut">
              <a:rPr lang="en-US" smtClean="0"/>
              <a:t>4/22/26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77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C40548-A7D7-C17B-4D07-E88FE2B1C8E0}"/>
              </a:ext>
            </a:extLst>
          </p:cNvPr>
          <p:cNvSpPr txBox="1"/>
          <p:nvPr/>
        </p:nvSpPr>
        <p:spPr>
          <a:xfrm>
            <a:off x="435544" y="212682"/>
            <a:ext cx="9101612" cy="461665"/>
          </a:xfrm>
          <a:prstGeom prst="rect">
            <a:avLst/>
          </a:prstGeom>
          <a:noFill/>
          <a:ln w="2540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/>
              <a:t>Llansannor &amp; Llanharry C/W Primary School</a:t>
            </a:r>
          </a:p>
          <a:p>
            <a:pPr algn="ctr"/>
            <a:r>
              <a:rPr lang="en-US" sz="1200" b="1"/>
              <a:t>Term: </a:t>
            </a:r>
            <a:r>
              <a:rPr lang="en-US" sz="1200"/>
              <a:t>Summer</a:t>
            </a:r>
            <a:r>
              <a:rPr lang="en-US" sz="1200" b="1"/>
              <a:t>	School Theme: </a:t>
            </a:r>
            <a:r>
              <a:rPr lang="en-US" sz="1200"/>
              <a:t>Faster Higher Stronger </a:t>
            </a:r>
            <a:r>
              <a:rPr lang="en-US" sz="1200" b="1"/>
              <a:t>Year Group: </a:t>
            </a:r>
            <a:r>
              <a:rPr lang="en-US" sz="1200"/>
              <a:t>Nursery and Reception</a:t>
            </a:r>
            <a:endParaRPr lang="en-US" sz="120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8BF392-33D6-74F3-CE52-564B4C53A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72" y="265272"/>
            <a:ext cx="340264" cy="360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A938FC-21B7-A065-7C9C-289D2C507C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2195" y="265092"/>
            <a:ext cx="340264" cy="3608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92C88C-3A06-F8A3-46D2-21DA0492BF23}"/>
              </a:ext>
            </a:extLst>
          </p:cNvPr>
          <p:cNvSpPr txBox="1">
            <a:spLocks noChangeAspect="1"/>
          </p:cNvSpPr>
          <p:nvPr/>
        </p:nvSpPr>
        <p:spPr>
          <a:xfrm>
            <a:off x="414303" y="3478159"/>
            <a:ext cx="9083540" cy="761747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Why am I learning this? </a:t>
            </a:r>
          </a:p>
          <a:p>
            <a:r>
              <a:rPr lang="en-US" sz="1050">
                <a:ea typeface="Calibri"/>
                <a:cs typeface="Calibri"/>
              </a:rPr>
              <a:t>To develop self- awareness and have good early health habits.</a:t>
            </a:r>
          </a:p>
          <a:p>
            <a:r>
              <a:rPr lang="en-US" sz="1050">
                <a:ea typeface="Calibri"/>
                <a:cs typeface="Calibri"/>
              </a:rPr>
              <a:t>To further develop relationships and understand community links.</a:t>
            </a:r>
          </a:p>
          <a:p>
            <a:r>
              <a:rPr lang="en-US" sz="1050">
                <a:ea typeface="Calibri"/>
                <a:cs typeface="Calibri"/>
              </a:rPr>
              <a:t>To understand my body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D33FBF-2BD4-0450-E9C8-7BE0C74CEAC7}"/>
              </a:ext>
            </a:extLst>
          </p:cNvPr>
          <p:cNvSpPr txBox="1"/>
          <p:nvPr/>
        </p:nvSpPr>
        <p:spPr>
          <a:xfrm>
            <a:off x="425017" y="2140894"/>
            <a:ext cx="9118251" cy="1384995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My experience as a learner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US" sz="1200"/>
              <a:t>I will have opportunity to: </a:t>
            </a:r>
            <a:endParaRPr lang="en-US" sz="1200">
              <a:highlight>
                <a:srgbClr val="FFFF00"/>
              </a:highlight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Meet and ask questions with people who help us</a:t>
            </a:r>
          </a:p>
          <a:p>
            <a:r>
              <a:rPr lang="en-US" sz="1200">
                <a:ea typeface="Calibri"/>
                <a:cs typeface="Calibri"/>
              </a:rPr>
              <a:t>Discover people who keep us safe and help us</a:t>
            </a:r>
          </a:p>
          <a:p>
            <a:r>
              <a:rPr lang="en-US" sz="1200">
                <a:ea typeface="Calibri"/>
                <a:cs typeface="Calibri"/>
              </a:rPr>
              <a:t>To discover and learn about the world cup – including countries</a:t>
            </a:r>
          </a:p>
          <a:p>
            <a:r>
              <a:rPr lang="en-US" sz="1200">
                <a:ea typeface="Calibri"/>
                <a:cs typeface="Calibri"/>
              </a:rPr>
              <a:t>To create an explanation poster about keeping healthy</a:t>
            </a:r>
          </a:p>
          <a:p>
            <a:r>
              <a:rPr lang="en-US" sz="1200">
                <a:ea typeface="Calibri"/>
                <a:cs typeface="Calibri"/>
              </a:rPr>
              <a:t>To discover how to stay and keep healthy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9C3412-EAC7-4585-B9AD-A8E07EEA37A5}"/>
              </a:ext>
            </a:extLst>
          </p:cNvPr>
          <p:cNvSpPr txBox="1"/>
          <p:nvPr/>
        </p:nvSpPr>
        <p:spPr>
          <a:xfrm>
            <a:off x="405839" y="837637"/>
            <a:ext cx="9090773" cy="1200329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Questions I will investigate:</a:t>
            </a:r>
          </a:p>
          <a:p>
            <a:r>
              <a:rPr lang="en-US" sz="1200">
                <a:ea typeface="Calibri"/>
                <a:cs typeface="Calibri"/>
              </a:rPr>
              <a:t>“How do our bodies help us feel, explore, and stay happy and healthy?”</a:t>
            </a:r>
            <a:endParaRPr lang="en-US"/>
          </a:p>
          <a:p>
            <a:r>
              <a:rPr lang="en-US" sz="1200">
                <a:ea typeface="Calibri"/>
                <a:cs typeface="Calibri"/>
              </a:rPr>
              <a:t>“What would happen if we didn’t have people to help us?”</a:t>
            </a:r>
            <a:endParaRPr lang="en-US"/>
          </a:p>
          <a:p>
            <a:endParaRPr lang="en-US" sz="1200" b="1">
              <a:ea typeface="Calibri"/>
              <a:cs typeface="Calibri"/>
            </a:endParaRPr>
          </a:p>
          <a:p>
            <a:r>
              <a:rPr lang="en-US" sz="1200" b="1">
                <a:ea typeface="Calibri"/>
                <a:cs typeface="Calibri"/>
              </a:rPr>
              <a:t>RVE Questions:</a:t>
            </a:r>
            <a:endParaRPr lang="en-US"/>
          </a:p>
          <a:p>
            <a:r>
              <a:rPr lang="en-US" sz="1200">
                <a:ea typeface="Calibri"/>
                <a:cs typeface="Calibri"/>
              </a:rPr>
              <a:t>Why are some stories from the bible special? (Old Testament)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907C61-3CDB-40E8-3952-829FA2A8479F}"/>
              </a:ext>
            </a:extLst>
          </p:cNvPr>
          <p:cNvSpPr txBox="1"/>
          <p:nvPr/>
        </p:nvSpPr>
        <p:spPr>
          <a:xfrm>
            <a:off x="407470" y="4416609"/>
            <a:ext cx="2865088" cy="2339102"/>
          </a:xfrm>
          <a:prstGeom prst="rect">
            <a:avLst/>
          </a:prstGeom>
          <a:noFill/>
          <a:ln w="25400">
            <a:solidFill>
              <a:srgbClr val="00B0F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Key Numeracy Learning Goals:</a:t>
            </a:r>
            <a:endParaRPr lang="en-US"/>
          </a:p>
          <a:p>
            <a:r>
              <a:rPr lang="en-US" sz="1000" b="1">
                <a:ea typeface="Calibri"/>
                <a:cs typeface="Calibri"/>
              </a:rPr>
              <a:t>Nursery:</a:t>
            </a:r>
            <a:endParaRPr lang="en-US" sz="1000">
              <a:ea typeface="Calibri"/>
              <a:cs typeface="Calibri"/>
            </a:endParaRPr>
          </a:p>
          <a:p>
            <a:r>
              <a:rPr lang="en-US" sz="900">
                <a:ea typeface="Calibri"/>
                <a:cs typeface="Calibri"/>
              </a:rPr>
              <a:t>Make games and actions</a:t>
            </a:r>
          </a:p>
          <a:p>
            <a:r>
              <a:rPr lang="en-US" sz="900">
                <a:ea typeface="Calibri"/>
                <a:cs typeface="Calibri"/>
              </a:rPr>
              <a:t>Show me 5</a:t>
            </a:r>
          </a:p>
          <a:p>
            <a:r>
              <a:rPr lang="en-US" sz="900">
                <a:ea typeface="Calibri"/>
                <a:cs typeface="Calibri"/>
              </a:rPr>
              <a:t>My own patterns</a:t>
            </a:r>
          </a:p>
          <a:p>
            <a:r>
              <a:rPr lang="en-US" sz="900">
                <a:ea typeface="Calibri"/>
                <a:cs typeface="Calibri"/>
              </a:rPr>
              <a:t>Stop at 1,2,3,4,5</a:t>
            </a:r>
          </a:p>
          <a:p>
            <a:r>
              <a:rPr lang="en-US" sz="900">
                <a:ea typeface="Calibri"/>
                <a:cs typeface="Calibri"/>
              </a:rPr>
              <a:t>Match sort, compare</a:t>
            </a:r>
          </a:p>
          <a:p>
            <a:r>
              <a:rPr lang="en-US" sz="900">
                <a:ea typeface="Calibri"/>
                <a:cs typeface="Calibri"/>
              </a:rPr>
              <a:t>Number formation </a:t>
            </a:r>
          </a:p>
          <a:p>
            <a:r>
              <a:rPr lang="en-US" sz="1000" b="1">
                <a:ea typeface="Calibri"/>
                <a:cs typeface="Calibri"/>
              </a:rPr>
              <a:t>Reception: </a:t>
            </a:r>
            <a:endParaRPr lang="en-US" sz="1000">
              <a:ea typeface="Calibri"/>
              <a:cs typeface="Calibri"/>
            </a:endParaRPr>
          </a:p>
          <a:p>
            <a:r>
              <a:rPr lang="en-US" sz="1000">
                <a:ea typeface="Calibri"/>
                <a:cs typeface="Calibri"/>
              </a:rPr>
              <a:t>To 20 and beyond</a:t>
            </a:r>
          </a:p>
          <a:p>
            <a:r>
              <a:rPr lang="en-US" sz="1000">
                <a:ea typeface="Calibri"/>
                <a:cs typeface="Calibri"/>
              </a:rPr>
              <a:t>Manipulate, compose and decompose</a:t>
            </a:r>
          </a:p>
          <a:p>
            <a:r>
              <a:rPr lang="en-US" sz="1000">
                <a:ea typeface="Calibri"/>
                <a:cs typeface="Calibri"/>
              </a:rPr>
              <a:t>Sharing and grouping</a:t>
            </a:r>
          </a:p>
          <a:p>
            <a:r>
              <a:rPr lang="en-US" sz="1000" err="1">
                <a:ea typeface="Calibri"/>
                <a:cs typeface="Calibri"/>
              </a:rPr>
              <a:t>Visulise</a:t>
            </a:r>
            <a:r>
              <a:rPr lang="en-US" sz="1000">
                <a:ea typeface="Calibri"/>
                <a:cs typeface="Calibri"/>
              </a:rPr>
              <a:t>, build and map</a:t>
            </a:r>
          </a:p>
          <a:p>
            <a:r>
              <a:rPr lang="en-US" sz="1000">
                <a:ea typeface="Calibri"/>
                <a:cs typeface="Calibri"/>
              </a:rPr>
              <a:t>Make connections</a:t>
            </a:r>
          </a:p>
          <a:p>
            <a:endParaRPr lang="en-US" sz="1000" b="1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669A3B-66F0-789E-A58A-55CC05AD5CAE}"/>
              </a:ext>
            </a:extLst>
          </p:cNvPr>
          <p:cNvSpPr txBox="1"/>
          <p:nvPr/>
        </p:nvSpPr>
        <p:spPr>
          <a:xfrm>
            <a:off x="3510579" y="4416609"/>
            <a:ext cx="2871755" cy="2154436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Key Writing Learning Goals:</a:t>
            </a:r>
          </a:p>
          <a:p>
            <a:r>
              <a:rPr lang="en-US" sz="1000" b="1">
                <a:ea typeface="Calibri"/>
                <a:cs typeface="Calibri"/>
              </a:rPr>
              <a:t>Nursery: </a:t>
            </a:r>
          </a:p>
          <a:p>
            <a:r>
              <a:rPr lang="en-US" sz="1000">
                <a:ea typeface="Calibri"/>
                <a:cs typeface="Calibri"/>
              </a:rPr>
              <a:t>Mark Making</a:t>
            </a:r>
          </a:p>
          <a:p>
            <a:r>
              <a:rPr lang="en-US" sz="1000">
                <a:ea typeface="Calibri"/>
                <a:cs typeface="Calibri"/>
              </a:rPr>
              <a:t>Name writing</a:t>
            </a:r>
          </a:p>
          <a:p>
            <a:r>
              <a:rPr lang="en-US" sz="1000">
                <a:ea typeface="Calibri"/>
                <a:cs typeface="Calibri"/>
              </a:rPr>
              <a:t>Explanation Text – Posters</a:t>
            </a:r>
          </a:p>
          <a:p>
            <a:r>
              <a:rPr lang="en-US" sz="1000">
                <a:ea typeface="Calibri"/>
                <a:cs typeface="Calibri"/>
              </a:rPr>
              <a:t>Communication – Emails</a:t>
            </a:r>
          </a:p>
          <a:p>
            <a:r>
              <a:rPr lang="en-US" sz="1000">
                <a:ea typeface="Calibri"/>
                <a:cs typeface="Calibri"/>
              </a:rPr>
              <a:t>RWI sounds and blending </a:t>
            </a:r>
          </a:p>
          <a:p>
            <a:r>
              <a:rPr lang="en-US" sz="1000" b="1">
                <a:ea typeface="Calibri"/>
                <a:cs typeface="Calibri"/>
              </a:rPr>
              <a:t>Reception:</a:t>
            </a:r>
            <a:endParaRPr lang="en-US" sz="1000">
              <a:ea typeface="Calibri"/>
              <a:cs typeface="Calibri"/>
            </a:endParaRPr>
          </a:p>
          <a:p>
            <a:r>
              <a:rPr lang="en-US" sz="1000">
                <a:ea typeface="Calibri"/>
                <a:cs typeface="Calibri"/>
              </a:rPr>
              <a:t>Simple sentence writing</a:t>
            </a:r>
          </a:p>
          <a:p>
            <a:r>
              <a:rPr lang="en-US" sz="1000">
                <a:ea typeface="Calibri"/>
                <a:cs typeface="Calibri"/>
              </a:rPr>
              <a:t>Explanation Text – Posters</a:t>
            </a:r>
          </a:p>
          <a:p>
            <a:r>
              <a:rPr lang="en-US" sz="1000">
                <a:ea typeface="Calibri"/>
                <a:cs typeface="Calibri"/>
              </a:rPr>
              <a:t>Communication – Emails</a:t>
            </a:r>
            <a:endParaRPr lang="en-US"/>
          </a:p>
          <a:p>
            <a:r>
              <a:rPr lang="en-US" sz="1000">
                <a:ea typeface="+mn-lt"/>
                <a:cs typeface="+mn-lt"/>
              </a:rPr>
              <a:t>Blend sounds to read words and segment to spell</a:t>
            </a:r>
            <a:endParaRPr lang="en-US"/>
          </a:p>
          <a:p>
            <a:endParaRPr lang="en-US" sz="1200"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CD6BAB-01BB-C39B-0496-A8BDA01CF79D}"/>
              </a:ext>
            </a:extLst>
          </p:cNvPr>
          <p:cNvSpPr txBox="1"/>
          <p:nvPr/>
        </p:nvSpPr>
        <p:spPr>
          <a:xfrm>
            <a:off x="6592482" y="4419388"/>
            <a:ext cx="2828341" cy="138499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Key Digital Learning Goals:</a:t>
            </a:r>
          </a:p>
          <a:p>
            <a:r>
              <a:rPr lang="en-US" sz="1000">
                <a:ea typeface="Calibri"/>
                <a:cs typeface="Calibri"/>
              </a:rPr>
              <a:t> Making class databases – pictograms</a:t>
            </a:r>
          </a:p>
          <a:p>
            <a:r>
              <a:rPr lang="en-US" sz="1000">
                <a:ea typeface="+mn-lt"/>
                <a:cs typeface="+mn-lt"/>
              </a:rPr>
              <a:t> Using devices safely and carefully</a:t>
            </a:r>
            <a:endParaRPr lang="en-US"/>
          </a:p>
          <a:p>
            <a:r>
              <a:rPr lang="en-US" sz="1000">
                <a:ea typeface="+mn-lt"/>
                <a:cs typeface="+mn-lt"/>
              </a:rPr>
              <a:t> Send emails with support</a:t>
            </a:r>
            <a:endParaRPr lang="en-US"/>
          </a:p>
          <a:p>
            <a:r>
              <a:rPr lang="en-US" sz="1000">
                <a:ea typeface="Calibri"/>
                <a:cs typeface="Calibri"/>
              </a:rPr>
              <a:t>Using </a:t>
            </a:r>
            <a:r>
              <a:rPr lang="en-US" sz="1000" err="1">
                <a:ea typeface="Calibri"/>
                <a:cs typeface="Calibri"/>
              </a:rPr>
              <a:t>beebots</a:t>
            </a:r>
            <a:r>
              <a:rPr lang="en-US" sz="1000">
                <a:ea typeface="Calibri"/>
                <a:cs typeface="Calibri"/>
              </a:rPr>
              <a:t> to program</a:t>
            </a:r>
          </a:p>
          <a:p>
            <a:endParaRPr lang="en-US" sz="1000">
              <a:ea typeface="Calibri"/>
              <a:cs typeface="Calibri"/>
            </a:endParaRPr>
          </a:p>
          <a:p>
            <a:endParaRPr lang="en-US" sz="1000">
              <a:ea typeface="Calibri"/>
              <a:cs typeface="Calibri"/>
            </a:endParaRPr>
          </a:p>
          <a:p>
            <a:endParaRPr lang="en-US" sz="1200" b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70022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F8B5433-4F70-5B9B-08EB-664442D92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915268"/>
              </p:ext>
            </p:extLst>
          </p:nvPr>
        </p:nvGraphicFramePr>
        <p:xfrm>
          <a:off x="496483" y="712174"/>
          <a:ext cx="9173022" cy="5623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7466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1517597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1632493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1534452">
                  <a:extLst>
                    <a:ext uri="{9D8B030D-6E8A-4147-A177-3AD203B41FA5}">
                      <a16:colId xmlns:a16="http://schemas.microsoft.com/office/drawing/2014/main" val="3382003354"/>
                    </a:ext>
                  </a:extLst>
                </a:gridCol>
                <a:gridCol w="1489373">
                  <a:extLst>
                    <a:ext uri="{9D8B030D-6E8A-4147-A177-3AD203B41FA5}">
                      <a16:colId xmlns:a16="http://schemas.microsoft.com/office/drawing/2014/main" val="16672328"/>
                    </a:ext>
                  </a:extLst>
                </a:gridCol>
                <a:gridCol w="1611641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195039">
                <a:tc gridSpan="6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Statements of What Matters</a:t>
                      </a:r>
                    </a:p>
                  </a:txBody>
                  <a:tcPr marL="74295" marR="74295" marT="37148" marB="37148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30183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Expressive Arts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Health and Wellbeing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Humanities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Language, Literacy and Communication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Mathematics and Numeracy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Science and Technology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Exploring the expressive arts is essential to developing artistic skills and knowledge and it enables learners to become curious and creative individuals.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Developing physical health and wellbeing has life-long benefits.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Enquiry, exploration and investigation inspire curiosity about the world, its past, present and future.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Languages connect us.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The number system is used to represent and compare relationships between numbers and quantities.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Being curious and searching for answers is essential to understanding and predicating phenomena.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Responding and reflecting, both as artist and audience, is a fundamental part of learning in the expressive arts.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How we process and respond to our experiences affects our mental health and emotional well-being.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</a:t>
                      </a: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WM 2: Events and human experiences are complex, and are perceived, interpreted and represented in different ways.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Languages is key to understanding the world around us.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2: Algebra uses symbol systems to express the structure of mathematical relationships. 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2: Designing thinking and engineering offer technical and creative ways to meet society’s needs and wants.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30303816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Creating combines skills and knowledge, drawing on the senses, inspiration and imagination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3: Our decision-making impacts on the quality of our lives and the lives of others.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3: Out natural world is diverse and dynamic, influenced by processes and human actions.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Expressing ourselves through languages is key to communication.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3: Geometry focuses on relationships involving shape, space and position, and measurement focuses on quantifying phenomena in the physical world.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The world around us is full of living things which depends on each other for survival.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83265938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4: How we engage with social influences shapes who we are and affects our health and well-being.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4: Human societies are complex and diverse, and shaped by human actions and beliefs. 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4: Literature fires imagination and inspires creativity.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4: Statistics represent data, probability models chance, and both support informed inferences and decisions.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4: Matter and the way it behaves defines our universe and shapes our lives.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7455501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5: Healthy relationships are fundamental to our well-being.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5: Informed, self-aware citizens engage with the challenges and opportunities that face humanity, and are able to take considered and ethical actions. 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5: Forces and energy provide a foundation for understanding our universe. 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37082250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6: Computation is the foundation for our digital world.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57736033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CE2D3FD-784A-25B0-FE5F-C44B53A2B84D}"/>
              </a:ext>
            </a:extLst>
          </p:cNvPr>
          <p:cNvSpPr txBox="1"/>
          <p:nvPr/>
        </p:nvSpPr>
        <p:spPr>
          <a:xfrm rot="16200000">
            <a:off x="-2491205" y="3408990"/>
            <a:ext cx="5623568" cy="2299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94" b="1"/>
              <a:t>HOW?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22D45B-9CD7-DE88-766F-87CBC6A53495}"/>
              </a:ext>
            </a:extLst>
          </p:cNvPr>
          <p:cNvSpPr txBox="1"/>
          <p:nvPr/>
        </p:nvSpPr>
        <p:spPr>
          <a:xfrm>
            <a:off x="197493" y="169374"/>
            <a:ext cx="9588552" cy="36753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50" b="1" err="1"/>
              <a:t>Llansannor</a:t>
            </a:r>
            <a:r>
              <a:rPr lang="en-US" sz="850" b="1"/>
              <a:t> &amp; </a:t>
            </a:r>
            <a:r>
              <a:rPr lang="en-US" sz="850" b="1" err="1"/>
              <a:t>Llanharry</a:t>
            </a:r>
            <a:r>
              <a:rPr lang="en-US" sz="850" b="1"/>
              <a:t> C/W Primary School</a:t>
            </a:r>
          </a:p>
          <a:p>
            <a:pPr algn="ctr"/>
            <a:r>
              <a:rPr lang="en-US" sz="850" b="1"/>
              <a:t>Term: </a:t>
            </a:r>
            <a:r>
              <a:rPr lang="en-US" sz="850"/>
              <a:t>Summer</a:t>
            </a:r>
            <a:r>
              <a:rPr lang="en-US" sz="850" b="1"/>
              <a:t> 	School Theme: </a:t>
            </a:r>
            <a:r>
              <a:rPr lang="en-US" sz="850"/>
              <a:t>Faster, Higher, Stronger </a:t>
            </a:r>
            <a:r>
              <a:rPr lang="en-US" sz="850" b="1"/>
              <a:t>Year Group: </a:t>
            </a:r>
            <a:r>
              <a:rPr lang="en-US" sz="850"/>
              <a:t>Nursery and Reception</a:t>
            </a:r>
            <a:endParaRPr lang="en-US" sz="850">
              <a:ea typeface="Calibri"/>
              <a:cs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F185FC1-A4A6-B5F9-5FF9-716731F19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14" y="218502"/>
            <a:ext cx="255265" cy="2706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FE897F-998F-7A73-A4B8-FDD4ED180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8687" y="217795"/>
            <a:ext cx="255265" cy="27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193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2E41D0E-41CA-EBE9-7922-DC9887D5EB8C}"/>
              </a:ext>
            </a:extLst>
          </p:cNvPr>
          <p:cNvSpPr txBox="1"/>
          <p:nvPr/>
        </p:nvSpPr>
        <p:spPr>
          <a:xfrm>
            <a:off x="158724" y="173416"/>
            <a:ext cx="9588552" cy="36753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50" b="1" err="1"/>
              <a:t>Llansannor</a:t>
            </a:r>
            <a:r>
              <a:rPr lang="en-US" sz="850" b="1"/>
              <a:t> &amp; </a:t>
            </a:r>
            <a:r>
              <a:rPr lang="en-US" sz="850" b="1" err="1"/>
              <a:t>Llanharry</a:t>
            </a:r>
            <a:r>
              <a:rPr lang="en-US" sz="850" b="1"/>
              <a:t> C/W Primary School</a:t>
            </a:r>
          </a:p>
          <a:p>
            <a:pPr algn="ctr"/>
            <a:r>
              <a:rPr lang="en-US" sz="850" b="1"/>
              <a:t>Term: </a:t>
            </a:r>
            <a:r>
              <a:rPr lang="en-US" sz="850"/>
              <a:t>Summer</a:t>
            </a:r>
            <a:r>
              <a:rPr lang="en-US" sz="850" b="1"/>
              <a:t> 	School Theme: </a:t>
            </a:r>
            <a:r>
              <a:rPr lang="en-US" sz="850"/>
              <a:t>Faster, Higher, Stronger   </a:t>
            </a:r>
            <a:r>
              <a:rPr lang="en-US" sz="850" b="1"/>
              <a:t>Year Group: </a:t>
            </a:r>
            <a:r>
              <a:rPr lang="en-US" sz="850"/>
              <a:t>Nursery and Reception</a:t>
            </a:r>
            <a:endParaRPr lang="en-US" sz="850">
              <a:ea typeface="Calibri"/>
              <a:cs typeface="Calibri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1BC966F-F2AA-A2D5-87E5-65EA8B837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625895"/>
              </p:ext>
            </p:extLst>
          </p:nvPr>
        </p:nvGraphicFramePr>
        <p:xfrm>
          <a:off x="376177" y="673945"/>
          <a:ext cx="9409868" cy="33666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359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2175193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2491411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2548905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247755">
                <a:tc gridSpan="4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Four Purposes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01435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Ambitious, capable learners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Healthy, confident individuals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Enterprising, creative contributors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Ethical, informed citizens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2799632">
                <a:tc>
                  <a:txBody>
                    <a:bodyPr/>
                    <a:lstStyle/>
                    <a:p>
                      <a:r>
                        <a:rPr lang="en-GB" sz="900"/>
                        <a:t>● Set themselves high standards and seek and enjoy challenge </a:t>
                      </a:r>
                    </a:p>
                    <a:p>
                      <a:r>
                        <a:rPr lang="en-GB" sz="900"/>
                        <a:t>● are building up a body of knowledge and have the skills to connect and apply that knowledge in different contexts </a:t>
                      </a:r>
                    </a:p>
                    <a:p>
                      <a:r>
                        <a:rPr lang="en-GB" sz="900"/>
                        <a:t>● are questioning and enjoy solving problems </a:t>
                      </a:r>
                    </a:p>
                    <a:p>
                      <a:r>
                        <a:rPr lang="en-GB" sz="900"/>
                        <a:t>● can communicate effectively in different forms and settings, using both Welsh and English </a:t>
                      </a:r>
                    </a:p>
                    <a:p>
                      <a:r>
                        <a:rPr lang="en-GB" sz="900"/>
                        <a:t>● can explain the ideas and concepts they are learning about </a:t>
                      </a:r>
                    </a:p>
                    <a:p>
                      <a:r>
                        <a:rPr lang="en-GB" sz="900"/>
                        <a:t>● can use number effectively in different contexts </a:t>
                      </a:r>
                    </a:p>
                    <a:p>
                      <a:r>
                        <a:rPr lang="en-GB" sz="900"/>
                        <a:t>● understand how to interpret data and apply mathematical concepts </a:t>
                      </a:r>
                    </a:p>
                    <a:p>
                      <a:r>
                        <a:rPr lang="en-GB" sz="900"/>
                        <a:t>● use digital technologies creatively to communicate, find and analyse information ● undertake research and evaluate critically what they find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secure values and are establishing their spiritual and ethical beliefs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are building their mental and emotional well-being by developing confidence, resilience and empathy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apply knowledge about the impact of diet and exercise on physical and mental health in their daily lives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know how to find the information and support to keep safe and well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take part in physical activity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take measured decisions about lifestyle and manage risk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the confidence to participate in performance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form positive relationships based upon trust and mutual respect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face and overcome challenge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the skills and knowledge to manage everyday life as independently as they can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● connect and apply their knowledge and skills to create ideas and products </a:t>
                      </a:r>
                    </a:p>
                    <a:p>
                      <a:r>
                        <a:rPr lang="en-GB" sz="900"/>
                        <a:t>● think creatively to reframe and solve problems </a:t>
                      </a:r>
                    </a:p>
                    <a:p>
                      <a:r>
                        <a:rPr lang="en-GB" sz="900"/>
                        <a:t>● identify and grasp opportunities </a:t>
                      </a:r>
                    </a:p>
                    <a:p>
                      <a:r>
                        <a:rPr lang="en-GB" sz="900"/>
                        <a:t>● take measured risks </a:t>
                      </a:r>
                    </a:p>
                    <a:p>
                      <a:r>
                        <a:rPr lang="en-GB" sz="900"/>
                        <a:t>● lead and play different roles in teams effectively and responsibly</a:t>
                      </a:r>
                    </a:p>
                    <a:p>
                      <a:r>
                        <a:rPr lang="en-GB" sz="900"/>
                        <a:t> ● express ideas and emotions through different media </a:t>
                      </a:r>
                    </a:p>
                    <a:p>
                      <a:r>
                        <a:rPr lang="en-GB" sz="900"/>
                        <a:t>● give of their energy and skills so that other people will benefit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find, evaluate and use evidence in forming views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engage with contemporary issues based upon their knowledge and values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understand and exercise their human and democratic responsibilities and rights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understand and consider the impact of their actions when making choices and acting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are knowledgeable about their culture, community, society and the world, now and in the past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respect the needs and rights of others, as a member of a diverse society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show their commitment to the sustainability of the planet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94C848E-4D5C-F30F-A4DF-EA50F2A92A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31054"/>
              </p:ext>
            </p:extLst>
          </p:nvPr>
        </p:nvGraphicFramePr>
        <p:xfrm>
          <a:off x="376177" y="4177666"/>
          <a:ext cx="9409868" cy="22211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359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2175193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2491411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2548905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216941">
                <a:tc gridSpan="4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Integral Skills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67261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Creativity and innovation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Critical thinking and problem-solving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Personal effectiveness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Planning and </a:t>
                      </a:r>
                      <a:r>
                        <a:rPr lang="en-US" sz="1100" err="1"/>
                        <a:t>organising</a:t>
                      </a:r>
                      <a:endParaRPr lang="en-US" sz="11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1569660">
                <a:tc>
                  <a:txBody>
                    <a:bodyPr/>
                    <a:lstStyle/>
                    <a:p>
                      <a:r>
                        <a:rPr lang="en-GB" sz="900"/>
                        <a:t>● Able to generate ideas</a:t>
                      </a:r>
                    </a:p>
                    <a:p>
                      <a:r>
                        <a:rPr lang="en-GB" sz="900"/>
                        <a:t>● Develop curiosity and inquisitiveness </a:t>
                      </a:r>
                    </a:p>
                    <a:p>
                      <a:r>
                        <a:rPr lang="en-GB" sz="900"/>
                        <a:t>● Demonstrate courage to explore and develop ideas </a:t>
                      </a:r>
                    </a:p>
                    <a:p>
                      <a:r>
                        <a:rPr lang="en-GB" sz="900"/>
                        <a:t>● Ability to turn ideas into action </a:t>
                      </a:r>
                    </a:p>
                    <a:p>
                      <a:r>
                        <a:rPr lang="en-GB" sz="900"/>
                        <a:t>● Plan and manage projects </a:t>
                      </a:r>
                    </a:p>
                    <a:p>
                      <a:r>
                        <a:rPr lang="en-GB" sz="900"/>
                        <a:t>● Identify opportunities </a:t>
                      </a:r>
                    </a:p>
                    <a:p>
                      <a:r>
                        <a:rPr lang="en-GB" sz="900"/>
                        <a:t>● Act upon opportunities and ideas and transform them into value – the value can be financial, cultural, social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Analyse and understand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Ask questions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Evaluate information and situations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Be objective looking at opposite view (strengths and weaknesses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Question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Challenge perceptions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Identify potential solutions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Justify decisions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Identify and develop arguments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● How the ideas are implemented </a:t>
                      </a:r>
                    </a:p>
                    <a:p>
                      <a:r>
                        <a:rPr lang="en-GB" sz="900"/>
                        <a:t>● Set goals </a:t>
                      </a:r>
                    </a:p>
                    <a:p>
                      <a:r>
                        <a:rPr lang="en-GB" sz="900"/>
                        <a:t>● Decision making </a:t>
                      </a:r>
                    </a:p>
                    <a:p>
                      <a:r>
                        <a:rPr lang="en-GB" sz="900"/>
                        <a:t>● Time management </a:t>
                      </a:r>
                    </a:p>
                    <a:p>
                      <a:r>
                        <a:rPr lang="en-GB" sz="900"/>
                        <a:t>● Monitor and reflect on results </a:t>
                      </a:r>
                    </a:p>
                    <a:p>
                      <a:r>
                        <a:rPr lang="en-GB" sz="900"/>
                        <a:t>● Adapt </a:t>
                      </a:r>
                    </a:p>
                    <a:p>
                      <a:r>
                        <a:rPr lang="en-GB" sz="900"/>
                        <a:t>● Check for accuracy </a:t>
                      </a:r>
                    </a:p>
                    <a:p>
                      <a:r>
                        <a:rPr lang="en-GB" sz="900"/>
                        <a:t>● Responsibility and reliability </a:t>
                      </a:r>
                    </a:p>
                    <a:p>
                      <a:r>
                        <a:rPr lang="en-GB" sz="900"/>
                        <a:t>● Manage resources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Self-aware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Confidence and self-esteem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Emotional intelligence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Evaluate own learning / strengths and areas for development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Independence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Leadership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Social and cultural awareness, ethics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483073D-D69A-6F01-88A0-763397EC0317}"/>
              </a:ext>
            </a:extLst>
          </p:cNvPr>
          <p:cNvSpPr txBox="1"/>
          <p:nvPr/>
        </p:nvSpPr>
        <p:spPr>
          <a:xfrm rot="16200000">
            <a:off x="-2660806" y="3421423"/>
            <a:ext cx="5724893" cy="2299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94" b="1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3747765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3486BF4-00A6-5FB5-0CDD-E198DFBA0CE3}"/>
              </a:ext>
            </a:extLst>
          </p:cNvPr>
          <p:cNvSpPr txBox="1"/>
          <p:nvPr/>
        </p:nvSpPr>
        <p:spPr>
          <a:xfrm>
            <a:off x="304998" y="315742"/>
            <a:ext cx="9454187" cy="276999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/>
              <a:t>Jump in day: Multiple visitors </a:t>
            </a:r>
            <a:r>
              <a:rPr lang="en-US" sz="1200" b="1"/>
              <a:t>in to support People who Help Us.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25BDFA-BB9E-D92D-AA84-31F361FA7E77}"/>
              </a:ext>
            </a:extLst>
          </p:cNvPr>
          <p:cNvSpPr txBox="1"/>
          <p:nvPr/>
        </p:nvSpPr>
        <p:spPr>
          <a:xfrm>
            <a:off x="419556" y="1156889"/>
            <a:ext cx="4507091" cy="3416320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Inquiry question 1 –  </a:t>
            </a:r>
            <a:r>
              <a:rPr lang="en-US" sz="1200">
                <a:ea typeface="+mn-lt"/>
                <a:cs typeface="+mn-lt"/>
              </a:rPr>
              <a:t>“How do our bodies help us feel, explore, and stay happy and healthy?”</a:t>
            </a:r>
            <a:endParaRPr lang="en-US" sz="1200" b="1"/>
          </a:p>
          <a:p>
            <a:endParaRPr lang="en-US" sz="1200">
              <a:ea typeface="Calibri"/>
              <a:cs typeface="Calibri"/>
            </a:endParaRPr>
          </a:p>
          <a:p>
            <a:r>
              <a:rPr lang="en-US" sz="1200" b="1"/>
              <a:t>Why am I learning this?</a:t>
            </a:r>
            <a:endParaRPr lang="en-US" sz="1200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ea typeface="+mn-lt"/>
                <a:cs typeface="+mn-lt"/>
              </a:rPr>
              <a:t>To use my senses to explore. 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200">
                <a:ea typeface="+mn-lt"/>
                <a:cs typeface="+mn-lt"/>
              </a:rPr>
              <a:t>To keep my body healthy. 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200">
                <a:ea typeface="+mn-lt"/>
                <a:cs typeface="+mn-lt"/>
              </a:rPr>
              <a:t>To talk about my feelings. 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200">
                <a:ea typeface="+mn-lt"/>
                <a:cs typeface="+mn-lt"/>
              </a:rPr>
              <a:t>To know who helps me. 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sz="1200">
                <a:ea typeface="+mn-lt"/>
                <a:cs typeface="+mn-lt"/>
              </a:rPr>
              <a:t>To be kind and helpful.</a:t>
            </a:r>
            <a:endParaRPr lang="en-US"/>
          </a:p>
          <a:p>
            <a:endParaRPr lang="en-US" sz="1200" b="1">
              <a:ea typeface="Calibri"/>
              <a:cs typeface="Calibri"/>
            </a:endParaRPr>
          </a:p>
          <a:p>
            <a:r>
              <a:rPr lang="en-US" sz="1200" b="1"/>
              <a:t>My experiences as a learner:</a:t>
            </a:r>
          </a:p>
          <a:p>
            <a:r>
              <a:rPr lang="en-US" sz="1200">
                <a:ea typeface="Calibri"/>
                <a:cs typeface="Calibri"/>
              </a:rPr>
              <a:t>A senses challenge – using all of them to explore individually</a:t>
            </a:r>
            <a:endParaRPr lang="en-US" sz="1200" err="1"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Opportunities to meet people who help us and ask questions</a:t>
            </a:r>
          </a:p>
          <a:p>
            <a:r>
              <a:rPr lang="en-US" sz="1200">
                <a:ea typeface="Calibri"/>
                <a:cs typeface="Calibri"/>
              </a:rPr>
              <a:t>To create an explanation poster about how to keep healthy</a:t>
            </a:r>
          </a:p>
          <a:p>
            <a:r>
              <a:rPr lang="en-US" sz="1200">
                <a:ea typeface="Calibri"/>
                <a:cs typeface="Calibri"/>
              </a:rPr>
              <a:t>To learn about how to keep safe and healthy</a:t>
            </a:r>
          </a:p>
          <a:p>
            <a:endParaRPr lang="en-US" sz="1200">
              <a:ea typeface="Calibri"/>
              <a:cs typeface="Calibri"/>
            </a:endParaRPr>
          </a:p>
          <a:p>
            <a:endParaRPr lang="en-US" sz="1200">
              <a:ea typeface="Calibri"/>
              <a:cs typeface="Calibri"/>
            </a:endParaRPr>
          </a:p>
          <a:p>
            <a:endParaRPr lang="en-US" sz="1200" b="1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021CD-95CC-C300-AC5B-509E0612CA8D}"/>
              </a:ext>
            </a:extLst>
          </p:cNvPr>
          <p:cNvSpPr txBox="1"/>
          <p:nvPr/>
        </p:nvSpPr>
        <p:spPr>
          <a:xfrm>
            <a:off x="380564" y="5855467"/>
            <a:ext cx="9296001" cy="646331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/>
              <a:t>Showcase: A poster to share with the school on how to wash hands and blow nose – keeping </a:t>
            </a:r>
            <a:r>
              <a:rPr lang="en-US" sz="1200" b="1" err="1"/>
              <a:t>healt</a:t>
            </a:r>
            <a:r>
              <a:rPr lang="en-US" sz="1200" b="1"/>
              <a:t>hy</a:t>
            </a:r>
            <a:endParaRPr lang="en-US"/>
          </a:p>
          <a:p>
            <a:pPr algn="ctr"/>
            <a:r>
              <a:rPr lang="en-US" sz="1200" b="1" dirty="0">
                <a:ea typeface="Calibri"/>
                <a:cs typeface="Calibri"/>
              </a:rPr>
              <a:t>Trip to Role up Play Village </a:t>
            </a:r>
          </a:p>
          <a:p>
            <a:pPr algn="ctr"/>
            <a:r>
              <a:rPr lang="en-US" sz="1200">
                <a:ea typeface="Calibri"/>
                <a:cs typeface="Calibri"/>
              </a:rPr>
              <a:t>. 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38A3FD-9C9E-0CB2-5AF8-A1A1C3621E19}"/>
              </a:ext>
            </a:extLst>
          </p:cNvPr>
          <p:cNvSpPr txBox="1"/>
          <p:nvPr/>
        </p:nvSpPr>
        <p:spPr>
          <a:xfrm>
            <a:off x="5120953" y="1160883"/>
            <a:ext cx="4551239" cy="2677656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Inquiry question 2 –  </a:t>
            </a:r>
            <a:r>
              <a:rPr lang="en-US" sz="1200">
                <a:ea typeface="+mn-lt"/>
                <a:cs typeface="+mn-lt"/>
              </a:rPr>
              <a:t>“What would happen if we didn’t have people to help us?”</a:t>
            </a:r>
            <a:endParaRPr lang="en-US" sz="1200" b="1">
              <a:ea typeface="Calibri"/>
              <a:cs typeface="Calibri"/>
            </a:endParaRPr>
          </a:p>
          <a:p>
            <a:endParaRPr lang="en-US" sz="1200"/>
          </a:p>
          <a:p>
            <a:r>
              <a:rPr lang="en-US" sz="1200" b="1"/>
              <a:t>Why am I learning this?</a:t>
            </a:r>
            <a:endParaRPr lang="en-US" sz="1200" b="1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200">
                <a:ea typeface="Calibri"/>
                <a:cs typeface="Calibri"/>
              </a:rPr>
              <a:t>To know who helps us in our community</a:t>
            </a:r>
          </a:p>
          <a:p>
            <a:pPr marL="171450" indent="-171450">
              <a:buFont typeface="Arial"/>
              <a:buChar char="•"/>
            </a:pPr>
            <a:r>
              <a:rPr lang="en-US" sz="1200">
                <a:ea typeface="Calibri"/>
                <a:cs typeface="Calibri"/>
              </a:rPr>
              <a:t>To know how to keep safe </a:t>
            </a:r>
          </a:p>
          <a:p>
            <a:pPr marL="171450" indent="-171450">
              <a:buFont typeface="Arial"/>
              <a:buChar char="•"/>
            </a:pPr>
            <a:r>
              <a:rPr lang="en-US" sz="1200">
                <a:ea typeface="Calibri"/>
                <a:cs typeface="Calibri"/>
              </a:rPr>
              <a:t>To understand roles of different people who help us</a:t>
            </a:r>
          </a:p>
          <a:p>
            <a:pPr marL="171450" indent="-171450">
              <a:buFont typeface="Arial"/>
              <a:buChar char="•"/>
            </a:pPr>
            <a:r>
              <a:rPr lang="en-US" sz="1200">
                <a:ea typeface="Calibri"/>
                <a:cs typeface="Calibri"/>
              </a:rPr>
              <a:t>To know we all have a role </a:t>
            </a:r>
          </a:p>
          <a:p>
            <a:endParaRPr lang="en-US" sz="1200"/>
          </a:p>
          <a:p>
            <a:r>
              <a:rPr lang="en-US" sz="1200" b="1"/>
              <a:t>My experiences as a learner:</a:t>
            </a:r>
          </a:p>
          <a:p>
            <a:r>
              <a:rPr lang="en-US" sz="1200">
                <a:ea typeface="Calibri"/>
                <a:cs typeface="Calibri"/>
              </a:rPr>
              <a:t>Opportunities to meet people who help us and ask questions</a:t>
            </a:r>
          </a:p>
          <a:p>
            <a:r>
              <a:rPr lang="en-US" sz="1200">
                <a:ea typeface="Calibri"/>
                <a:cs typeface="Calibri"/>
              </a:rPr>
              <a:t>Write an email of thanks to people who help us</a:t>
            </a:r>
          </a:p>
          <a:p>
            <a:r>
              <a:rPr lang="en-US" sz="1200">
                <a:ea typeface="Calibri"/>
                <a:cs typeface="Calibri"/>
              </a:rPr>
              <a:t>Create online drawings for People who help us</a:t>
            </a:r>
          </a:p>
          <a:p>
            <a:endParaRPr lang="en-US" sz="1200">
              <a:ea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C171E8-4E8C-E07D-5D02-A355F943E0AC}"/>
              </a:ext>
            </a:extLst>
          </p:cNvPr>
          <p:cNvSpPr txBox="1"/>
          <p:nvPr/>
        </p:nvSpPr>
        <p:spPr>
          <a:xfrm>
            <a:off x="390218" y="4701827"/>
            <a:ext cx="5179186" cy="1200329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/>
              <a:t>Pupil Voice :</a:t>
            </a:r>
            <a:endParaRPr lang="en-US" sz="1000" b="1">
              <a:ea typeface="Calibri"/>
              <a:cs typeface="Calibri"/>
            </a:endParaRPr>
          </a:p>
          <a:p>
            <a:r>
              <a:rPr lang="en-US" sz="1000" b="1">
                <a:ea typeface="+mn-lt"/>
                <a:cs typeface="+mn-lt"/>
              </a:rPr>
              <a:t>Vet role play – Reception</a:t>
            </a:r>
          </a:p>
          <a:p>
            <a:r>
              <a:rPr lang="en-US" sz="1000" b="1">
                <a:ea typeface="+mn-lt"/>
                <a:cs typeface="+mn-lt"/>
              </a:rPr>
              <a:t>Doctors – Nursery</a:t>
            </a:r>
            <a:endParaRPr lang="en-US" sz="1000" b="1" dirty="0">
              <a:ea typeface="+mn-lt"/>
              <a:cs typeface="+mn-lt"/>
            </a:endParaRPr>
          </a:p>
          <a:p>
            <a:r>
              <a:rPr lang="en-US" sz="1000" b="1" dirty="0">
                <a:ea typeface="+mn-lt"/>
                <a:cs typeface="+mn-lt"/>
              </a:rPr>
              <a:t>Discussed People who help us </a:t>
            </a:r>
            <a:r>
              <a:rPr lang="en-US" sz="1000" b="1">
                <a:ea typeface="+mn-lt"/>
                <a:cs typeface="+mn-lt"/>
              </a:rPr>
              <a:t>visitors – KM and IO'S to sort.</a:t>
            </a:r>
            <a:endParaRPr lang="en-US" sz="1000" b="1" dirty="0">
              <a:ea typeface="+mn-lt"/>
              <a:cs typeface="+mn-lt"/>
            </a:endParaRPr>
          </a:p>
          <a:p>
            <a:r>
              <a:rPr lang="en-US" sz="1000" b="1" dirty="0">
                <a:ea typeface="Calibri"/>
                <a:cs typeface="Calibri"/>
              </a:rPr>
              <a:t>Sorted through books for </a:t>
            </a:r>
            <a:r>
              <a:rPr lang="en-US" sz="1000" b="1">
                <a:ea typeface="Calibri"/>
                <a:cs typeface="Calibri"/>
              </a:rPr>
              <a:t>display</a:t>
            </a:r>
            <a:endParaRPr lang="en-US" sz="1000" b="1" dirty="0">
              <a:ea typeface="Calibri"/>
              <a:cs typeface="Calibri"/>
            </a:endParaRPr>
          </a:p>
          <a:p>
            <a:endParaRPr lang="en-US" sz="1000" b="1" dirty="0">
              <a:ea typeface="Calibri"/>
              <a:cs typeface="Calibri"/>
            </a:endParaRPr>
          </a:p>
          <a:p>
            <a:endParaRPr lang="en-US" sz="1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5849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331c20-07bb-40a9-9243-de2229a985b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F5B2C66B475F4CB15CD2A4BF97CAD0" ma:contentTypeVersion="15" ma:contentTypeDescription="Create a new document." ma:contentTypeScope="" ma:versionID="4459c4d312191e6d488840bff29cd5a7">
  <xsd:schema xmlns:xsd="http://www.w3.org/2001/XMLSchema" xmlns:xs="http://www.w3.org/2001/XMLSchema" xmlns:p="http://schemas.microsoft.com/office/2006/metadata/properties" xmlns:ns2="16331c20-07bb-40a9-9243-de2229a985bf" xmlns:ns3="4dc536f9-f908-4c5f-923d-d76c60536969" targetNamespace="http://schemas.microsoft.com/office/2006/metadata/properties" ma:root="true" ma:fieldsID="c87c34d442834981c1935c8d5adc9af5" ns2:_="" ns3:_="">
    <xsd:import namespace="16331c20-07bb-40a9-9243-de2229a985bf"/>
    <xsd:import namespace="4dc536f9-f908-4c5f-923d-d76c60536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331c20-07bb-40a9-9243-de2229a985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536f9-f908-4c5f-923d-d76c60536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AE8ED9-8380-49EC-9A5F-3FE37DE4EC55}">
  <ds:schemaRefs>
    <ds:schemaRef ds:uri="16331c20-07bb-40a9-9243-de2229a985bf"/>
    <ds:schemaRef ds:uri="4dc536f9-f908-4c5f-923d-d76c6053696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3AEE05A-F69E-46B7-BEE5-980F74F8DF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F4065D-7C94-4EBB-B5EF-B73E2DE2490D}">
  <ds:schemaRefs>
    <ds:schemaRef ds:uri="16331c20-07bb-40a9-9243-de2229a985bf"/>
    <ds:schemaRef ds:uri="4dc536f9-f908-4c5f-923d-d76c6053696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1645</Words>
  <Application>Microsoft Macintosh PowerPoint</Application>
  <PresentationFormat>A4 Paper (210x297 mm)</PresentationFormat>
  <Paragraphs>201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Fisher (Llansannor CiW Primary School)</dc:creator>
  <cp:lastModifiedBy>K Miller (Llansannor CiW Primary School)</cp:lastModifiedBy>
  <cp:revision>29</cp:revision>
  <dcterms:created xsi:type="dcterms:W3CDTF">2025-07-01T14:14:51Z</dcterms:created>
  <dcterms:modified xsi:type="dcterms:W3CDTF">2026-04-22T12:56:46Z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0x010100E9F5B2C66B475F4CB15CD2A4BF97CAD0</vt:lpwstr>
  </property>
  <property fmtid="{D5CDD505-2E9C-101B-9397-08002B2CF9AE}" pid="3" name="MediaServiceImageTags">
    <vt:lpwstr/>
  </property>
</Properties>
</file>